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871" r:id="rId2"/>
    <p:sldId id="1780" r:id="rId3"/>
    <p:sldId id="956" r:id="rId4"/>
    <p:sldId id="878" r:id="rId5"/>
    <p:sldId id="876" r:id="rId6"/>
    <p:sldId id="1781" r:id="rId7"/>
    <p:sldId id="882" r:id="rId8"/>
    <p:sldId id="883" r:id="rId9"/>
    <p:sldId id="884" r:id="rId10"/>
    <p:sldId id="892" r:id="rId11"/>
    <p:sldId id="893" r:id="rId12"/>
    <p:sldId id="887" r:id="rId13"/>
    <p:sldId id="886" r:id="rId14"/>
    <p:sldId id="1782" r:id="rId15"/>
    <p:sldId id="952" r:id="rId16"/>
    <p:sldId id="953" r:id="rId17"/>
    <p:sldId id="965" r:id="rId18"/>
    <p:sldId id="966" r:id="rId19"/>
    <p:sldId id="967" r:id="rId20"/>
    <p:sldId id="968" r:id="rId21"/>
    <p:sldId id="1783" r:id="rId22"/>
    <p:sldId id="957" r:id="rId23"/>
    <p:sldId id="958" r:id="rId24"/>
    <p:sldId id="959" r:id="rId25"/>
    <p:sldId id="960" r:id="rId26"/>
    <p:sldId id="961" r:id="rId27"/>
    <p:sldId id="962" r:id="rId2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  <a:srgbClr val="9DBDE3"/>
    <a:srgbClr val="3479C4"/>
    <a:srgbClr val="0057B6"/>
    <a:srgbClr val="003760"/>
    <a:srgbClr val="00B0F0"/>
    <a:srgbClr val="FFC000"/>
    <a:srgbClr val="003F60"/>
    <a:srgbClr val="009591"/>
    <a:srgbClr val="005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99927" autoAdjust="0"/>
  </p:normalViewPr>
  <p:slideViewPr>
    <p:cSldViewPr>
      <p:cViewPr>
        <p:scale>
          <a:sx n="91" d="100"/>
          <a:sy n="91" d="100"/>
        </p:scale>
        <p:origin x="1080" y="6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AC1BF"/>
            </a:solidFill>
          </c:spPr>
          <c:dPt>
            <c:idx val="0"/>
            <c:bubble3D val="0"/>
            <c:spPr>
              <a:solidFill>
                <a:srgbClr val="3479C4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2-4C65-A258-B2523C3E2A1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7-4B48-9AFA-95F89C9FAB32}"/>
              </c:ext>
            </c:extLst>
          </c:dPt>
          <c:dPt>
            <c:idx val="2"/>
            <c:bubble3D val="0"/>
            <c:spPr>
              <a:solidFill>
                <a:srgbClr val="4AC1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2-4C65-A258-B2523C3E2A15}"/>
              </c:ext>
            </c:extLst>
          </c:dPt>
          <c:dPt>
            <c:idx val="3"/>
            <c:bubble3D val="0"/>
            <c:spPr>
              <a:solidFill>
                <a:srgbClr val="4AC1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2-4C65-A258-B2523C3E2A1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0.48571428571428987</c:v>
                </c:pt>
                <c:pt idx="1">
                  <c:v>0.51428571428571401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7-4B48-9AFA-95F89C9FA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AC1BF"/>
            </a:solidFill>
          </c:spPr>
          <c:dPt>
            <c:idx val="0"/>
            <c:bubble3D val="0"/>
            <c:spPr>
              <a:solidFill>
                <a:srgbClr val="3479C4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45-4DAA-A672-F7EC99916EE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45-4DAA-A672-F7EC99916EE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0.31578947368421062</c:v>
                </c:pt>
                <c:pt idx="1">
                  <c:v>0.6842105263157896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45-4DAA-A672-F7EC99916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AC1BF"/>
            </a:solidFill>
          </c:spPr>
          <c:dPt>
            <c:idx val="0"/>
            <c:bubble3D val="0"/>
            <c:spPr>
              <a:solidFill>
                <a:srgbClr val="3479C4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2-4C65-A258-B2523C3E2A1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7-4B48-9AFA-95F89C9FAB3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0.28888888888888886</c:v>
                </c:pt>
                <c:pt idx="1">
                  <c:v>0.71111111111111114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7-4B48-9AFA-95F89C9FA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AC1BF"/>
            </a:solidFill>
          </c:spPr>
          <c:dPt>
            <c:idx val="0"/>
            <c:bubble3D val="0"/>
            <c:spPr>
              <a:solidFill>
                <a:srgbClr val="3479C4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FE-4F3B-9F96-92BF52498D4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FE-4F3B-9F96-92BF52498D4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0.36842105263157893</c:v>
                </c:pt>
                <c:pt idx="1">
                  <c:v>0.63157894736842102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FE-4F3B-9F96-92BF52498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AC1BF"/>
            </a:solidFill>
          </c:spPr>
          <c:dPt>
            <c:idx val="0"/>
            <c:bubble3D val="0"/>
            <c:spPr>
              <a:solidFill>
                <a:srgbClr val="3479C4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B-4939-B846-87450EAB05F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B-4939-B846-87450EAB05F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0.43750000000000006</c:v>
                </c:pt>
                <c:pt idx="1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3B-4939-B846-87450EAB0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5055"/>
          </a:xfrm>
          <a:prstGeom prst="rect">
            <a:avLst/>
          </a:prstGeom>
        </p:spPr>
        <p:txBody>
          <a:bodyPr vert="horz" lIns="93177" tIns="46588" rIns="93177" bIns="465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5055"/>
          </a:xfrm>
          <a:prstGeom prst="rect">
            <a:avLst/>
          </a:prstGeom>
        </p:spPr>
        <p:txBody>
          <a:bodyPr vert="horz" lIns="93177" tIns="46588" rIns="93177" bIns="465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7D8DC4-90A1-4301-8266-0709ACD02C0B}" type="datetimeFigureOut">
              <a:rPr lang="en-US"/>
              <a:pPr>
                <a:defRPr/>
              </a:pPr>
              <a:t>1/9/2020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9431475"/>
            <a:ext cx="2946275" cy="495055"/>
          </a:xfrm>
          <a:prstGeom prst="rect">
            <a:avLst/>
          </a:prstGeom>
        </p:spPr>
        <p:txBody>
          <a:bodyPr vert="horz" lIns="93177" tIns="46588" rIns="93177" bIns="465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49862" y="9431475"/>
            <a:ext cx="2946275" cy="495055"/>
          </a:xfrm>
          <a:prstGeom prst="rect">
            <a:avLst/>
          </a:prstGeom>
        </p:spPr>
        <p:txBody>
          <a:bodyPr vert="horz" lIns="93177" tIns="46588" rIns="93177" bIns="465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166701-DFF5-450E-B882-71E7598EC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6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5055"/>
          </a:xfrm>
          <a:prstGeom prst="rect">
            <a:avLst/>
          </a:prstGeom>
        </p:spPr>
        <p:txBody>
          <a:bodyPr vert="horz" lIns="93177" tIns="46588" rIns="93177" bIns="465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5055"/>
          </a:xfrm>
          <a:prstGeom prst="rect">
            <a:avLst/>
          </a:prstGeom>
        </p:spPr>
        <p:txBody>
          <a:bodyPr vert="horz" lIns="93177" tIns="46588" rIns="93177" bIns="465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D501F7-E710-4AA9-BAB6-CAF1906763BB}" type="datetimeFigureOut">
              <a:rPr lang="en-US"/>
              <a:pPr>
                <a:defRPr/>
              </a:pPr>
              <a:t>1/9/2020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0384" y="4716588"/>
            <a:ext cx="5436909" cy="4465667"/>
          </a:xfrm>
          <a:prstGeom prst="rect">
            <a:avLst/>
          </a:prstGeom>
        </p:spPr>
        <p:txBody>
          <a:bodyPr vert="horz" lIns="93177" tIns="46588" rIns="93177" bIns="46588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9431475"/>
            <a:ext cx="2946275" cy="495055"/>
          </a:xfrm>
          <a:prstGeom prst="rect">
            <a:avLst/>
          </a:prstGeom>
        </p:spPr>
        <p:txBody>
          <a:bodyPr vert="horz" lIns="93177" tIns="46588" rIns="93177" bIns="465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49862" y="9431475"/>
            <a:ext cx="2946275" cy="495055"/>
          </a:xfrm>
          <a:prstGeom prst="rect">
            <a:avLst/>
          </a:prstGeom>
        </p:spPr>
        <p:txBody>
          <a:bodyPr vert="horz" lIns="93177" tIns="46588" rIns="93177" bIns="465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2EC48A-238E-49A9-9B90-4D0A1A2A6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59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EC48A-238E-49A9-9B90-4D0A1A2A6FC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8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EC48A-238E-49A9-9B90-4D0A1A2A6F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7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BCG Unresponsive Definition: </a:t>
            </a:r>
            <a:r>
              <a:rPr lang="en-US" dirty="0"/>
              <a:t>(at least one of the following)</a:t>
            </a:r>
          </a:p>
          <a:p>
            <a:pPr lvl="0"/>
            <a:r>
              <a:rPr lang="en-US" dirty="0"/>
              <a:t>Persistent or recurrent CIS alone or with recurrent Ta/T1 (noninvasive papillary disease/tumor invades the subepithelial connective tissue) disease within 12 months of completion of adequate BCG therapy</a:t>
            </a:r>
          </a:p>
          <a:p>
            <a:pPr lvl="0"/>
            <a:r>
              <a:rPr lang="en-US" dirty="0"/>
              <a:t>Recurrent high-grade Ta/T1 disease within 6 months of completion of adequate BCG therapy</a:t>
            </a:r>
          </a:p>
          <a:p>
            <a:pPr lvl="0"/>
            <a:r>
              <a:rPr lang="en-US" dirty="0"/>
              <a:t>T1 high-grade disease at the first evaluation following an induction BCG course (Steinberg et al 2016)</a:t>
            </a:r>
          </a:p>
          <a:p>
            <a:r>
              <a:rPr lang="en-US" b="1" dirty="0"/>
              <a:t>Adequate BCG therapy: </a:t>
            </a:r>
            <a:r>
              <a:rPr lang="en-US" dirty="0"/>
              <a:t>(at least one of the following)</a:t>
            </a:r>
          </a:p>
          <a:p>
            <a:pPr lvl="0"/>
            <a:r>
              <a:rPr lang="en-US" dirty="0"/>
              <a:t>At least five of six doses of an initial induction course plus at least two of three doses of maintenance therapy</a:t>
            </a:r>
          </a:p>
          <a:p>
            <a:pPr lvl="0"/>
            <a:r>
              <a:rPr lang="en-US" dirty="0"/>
              <a:t>At least give of six doses of an initial induction course plus at least two of six doses of a second induction courses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EC48A-238E-49A9-9B90-4D0A1A2A6F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0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EC48A-238E-49A9-9B90-4D0A1A2A6F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7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  <a:prstGeom prst="rect">
            <a:avLst/>
          </a:prstGeom>
        </p:spPr>
        <p:txBody>
          <a:bodyPr vert="horz" lIns="274320" rIns="2743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 txBox="1">
            <a:spLocks/>
          </p:cNvSpPr>
          <p:nvPr userDrawn="1"/>
        </p:nvSpPr>
        <p:spPr>
          <a:xfrm>
            <a:off x="8595360" y="6477000"/>
            <a:ext cx="548640" cy="27432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314D36"/>
                </a:solidFill>
                <a:latin typeface="+mn-lt"/>
                <a:cs typeface="+mn-cs"/>
              </a:defRPr>
            </a:lvl1pPr>
          </a:lstStyle>
          <a:p>
            <a:pPr algn="ctr">
              <a:defRPr/>
            </a:pPr>
            <a:fld id="{C6BD8844-0076-4CE6-B07D-E1C3F61AB071}" type="slidenum">
              <a:rPr lang="en-US" sz="120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112520"/>
            <a:ext cx="8686800" cy="521208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rgbClr val="9DBDE3"/>
              </a:buClr>
              <a:buFont typeface="Wingdings" pitchFamily="2" charset="2"/>
              <a:buChar char="§"/>
              <a:defRPr sz="1800">
                <a:latin typeface="Century Gothic" pitchFamily="34" charset="0"/>
              </a:defRPr>
            </a:lvl1pPr>
            <a:lvl2pPr marL="548640" indent="-274320">
              <a:spcBef>
                <a:spcPts val="0"/>
              </a:spcBef>
              <a:spcAft>
                <a:spcPts val="600"/>
              </a:spcAft>
              <a:buClr>
                <a:srgbClr val="9DBDE3"/>
              </a:buClr>
              <a:buFont typeface="Wingdings" pitchFamily="2" charset="2"/>
              <a:buChar char="§"/>
              <a:defRPr sz="1400">
                <a:latin typeface="Century Gothic" pitchFamily="34" charset="0"/>
              </a:defRPr>
            </a:lvl2pPr>
            <a:lvl3pPr>
              <a:buClr>
                <a:srgbClr val="9DBDE3"/>
              </a:buClr>
              <a:buFont typeface="Wingdings" pitchFamily="2" charset="2"/>
              <a:buChar char="§"/>
              <a:defRPr>
                <a:latin typeface="Century Gothic" pitchFamily="34" charset="0"/>
              </a:defRPr>
            </a:lvl3pPr>
            <a:lvl4pPr>
              <a:buClr>
                <a:srgbClr val="9DBDE3"/>
              </a:buClr>
              <a:buFont typeface="Wingdings" pitchFamily="2" charset="2"/>
              <a:buChar char="§"/>
              <a:defRPr>
                <a:latin typeface="Century Gothic" pitchFamily="34" charset="0"/>
              </a:defRPr>
            </a:lvl4pPr>
            <a:lvl5pPr>
              <a:buClr>
                <a:srgbClr val="9DBDE3"/>
              </a:buClr>
              <a:buFont typeface="Wingdings" pitchFamily="2" charset="2"/>
              <a:buChar char="§"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3479C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954024"/>
            <a:ext cx="9144000" cy="1588"/>
          </a:xfrm>
          <a:prstGeom prst="line">
            <a:avLst/>
          </a:prstGeom>
          <a:ln w="19050">
            <a:solidFill>
              <a:srgbClr val="9DB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 userDrawn="1"/>
        </p:nvSpPr>
        <p:spPr>
          <a:xfrm>
            <a:off x="2552700" y="6400800"/>
            <a:ext cx="4038600" cy="457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Arial" pitchFamily="34" charset="0"/>
              </a:rPr>
              <a:t>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595360" y="6477000"/>
            <a:ext cx="548640" cy="274320"/>
          </a:xfrm>
          <a:prstGeom prst="rect">
            <a:avLst/>
          </a:prstGeom>
          <a:solidFill>
            <a:srgbClr val="347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  <a:prstGeom prst="rect">
            <a:avLst/>
          </a:prstGeom>
        </p:spPr>
        <p:txBody>
          <a:bodyPr vert="horz" lIns="274320" rIns="2743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 txBox="1">
            <a:spLocks/>
          </p:cNvSpPr>
          <p:nvPr userDrawn="1"/>
        </p:nvSpPr>
        <p:spPr>
          <a:xfrm>
            <a:off x="8595360" y="6477000"/>
            <a:ext cx="548640" cy="27432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314D36"/>
                </a:solidFill>
                <a:latin typeface="+mn-lt"/>
                <a:cs typeface="+mn-cs"/>
              </a:defRPr>
            </a:lvl1pPr>
          </a:lstStyle>
          <a:p>
            <a:pPr algn="ctr">
              <a:defRPr/>
            </a:pPr>
            <a:fld id="{C6BD8844-0076-4CE6-B07D-E1C3F61AB071}" type="slidenum">
              <a:rPr lang="en-US" sz="120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112520"/>
            <a:ext cx="8686800" cy="521208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rgbClr val="9DBDE3"/>
              </a:buClr>
              <a:buFont typeface="Wingdings" pitchFamily="2" charset="2"/>
              <a:buChar char="§"/>
              <a:defRPr sz="1800">
                <a:latin typeface="Century Gothic" pitchFamily="34" charset="0"/>
              </a:defRPr>
            </a:lvl1pPr>
            <a:lvl2pPr marL="548640" indent="-274320">
              <a:spcBef>
                <a:spcPts val="0"/>
              </a:spcBef>
              <a:spcAft>
                <a:spcPts val="600"/>
              </a:spcAft>
              <a:buClr>
                <a:srgbClr val="9DBDE3"/>
              </a:buClr>
              <a:buFont typeface="Wingdings" pitchFamily="2" charset="2"/>
              <a:buChar char="§"/>
              <a:defRPr sz="1400">
                <a:latin typeface="Century Gothic" pitchFamily="34" charset="0"/>
              </a:defRPr>
            </a:lvl2pPr>
            <a:lvl3pPr>
              <a:buClr>
                <a:srgbClr val="9DBDE3"/>
              </a:buClr>
              <a:buFont typeface="Wingdings" pitchFamily="2" charset="2"/>
              <a:buChar char="§"/>
              <a:defRPr>
                <a:latin typeface="Century Gothic" pitchFamily="34" charset="0"/>
              </a:defRPr>
            </a:lvl3pPr>
            <a:lvl4pPr>
              <a:buClr>
                <a:srgbClr val="9DBDE3"/>
              </a:buClr>
              <a:buFont typeface="Wingdings" pitchFamily="2" charset="2"/>
              <a:buChar char="§"/>
              <a:defRPr>
                <a:latin typeface="Century Gothic" pitchFamily="34" charset="0"/>
              </a:defRPr>
            </a:lvl4pPr>
            <a:lvl5pPr>
              <a:buClr>
                <a:srgbClr val="9DBDE3"/>
              </a:buClr>
              <a:buFont typeface="Wingdings" pitchFamily="2" charset="2"/>
              <a:buChar char="§"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pic>
        <p:nvPicPr>
          <p:cNvPr id="11" name="Picture 10" descr="CG_oncology_logo3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2608" y="6513905"/>
            <a:ext cx="1828800" cy="199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3479C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954024"/>
            <a:ext cx="548640" cy="1588"/>
          </a:xfrm>
          <a:prstGeom prst="line">
            <a:avLst/>
          </a:prstGeom>
          <a:ln w="19050">
            <a:solidFill>
              <a:srgbClr val="9DB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2552700" y="6400800"/>
            <a:ext cx="4038600" cy="457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Arial" pitchFamily="34" charset="0"/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95360" y="6477000"/>
            <a:ext cx="548640" cy="274320"/>
          </a:xfrm>
          <a:prstGeom prst="rect">
            <a:avLst/>
          </a:prstGeom>
          <a:solidFill>
            <a:srgbClr val="347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G_oncology_logo3-0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92608" y="6513905"/>
            <a:ext cx="1828800" cy="199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495" r:id="rId2"/>
    <p:sldLayoutId id="214748449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cap="small">
          <a:solidFill>
            <a:schemeClr val="tx1"/>
          </a:solidFill>
          <a:latin typeface="Century Gothic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1186" t="5931" r="8418" b="14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2161" y="3400023"/>
            <a:ext cx="5181600" cy="8771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CG0070 for NMIBC 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Phase 3 BOND 3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Phase 2 CORE1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102423"/>
            <a:ext cx="28346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November 2019</a:t>
            </a:r>
          </a:p>
        </p:txBody>
      </p:sp>
      <p:pic>
        <p:nvPicPr>
          <p:cNvPr id="7" name="Picture 6" descr="CG_oncology_logo3_white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3480" y="6200190"/>
            <a:ext cx="3931920" cy="4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Phase 2 Monotherapy Study for NMIBC (BOND2)</a:t>
            </a:r>
            <a:br>
              <a:rPr lang="en-US" dirty="0"/>
            </a:br>
            <a:r>
              <a:rPr lang="en-US" sz="1800" dirty="0"/>
              <a:t>Positive 6- and 12-month Efficacy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70114" y="1091184"/>
            <a:ext cx="4023360" cy="411480"/>
            <a:chOff x="370114" y="1091184"/>
            <a:chExt cx="4023360" cy="411480"/>
          </a:xfrm>
        </p:grpSpPr>
        <p:sp>
          <p:nvSpPr>
            <p:cNvPr id="46" name="Rectangle 45"/>
            <p:cNvSpPr/>
            <p:nvPr/>
          </p:nvSpPr>
          <p:spPr>
            <a:xfrm>
              <a:off x="370114" y="1091184"/>
              <a:ext cx="402336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cap="small" dirty="0">
                  <a:solidFill>
                    <a:schemeClr val="tx1"/>
                  </a:solidFill>
                  <a:latin typeface="Century Gothic" pitchFamily="34" charset="0"/>
                </a:rPr>
                <a:t>6-month Response</a:t>
              </a:r>
            </a:p>
          </p:txBody>
        </p:sp>
        <p:sp>
          <p:nvSpPr>
            <p:cNvPr id="53" name="Isosceles Triangle 52"/>
            <p:cNvSpPr/>
            <p:nvPr/>
          </p:nvSpPr>
          <p:spPr>
            <a:xfrm flipH="1" flipV="1">
              <a:off x="2241205" y="1319784"/>
              <a:ext cx="281178" cy="18288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02629" y="1091184"/>
            <a:ext cx="4023360" cy="411480"/>
            <a:chOff x="4702629" y="1091184"/>
            <a:chExt cx="4023360" cy="411480"/>
          </a:xfrm>
        </p:grpSpPr>
        <p:sp>
          <p:nvSpPr>
            <p:cNvPr id="60" name="Rectangle 59"/>
            <p:cNvSpPr/>
            <p:nvPr/>
          </p:nvSpPr>
          <p:spPr>
            <a:xfrm>
              <a:off x="4702629" y="1091184"/>
              <a:ext cx="402336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cap="small" dirty="0">
                  <a:solidFill>
                    <a:schemeClr val="tx1"/>
                  </a:solidFill>
                  <a:latin typeface="Century Gothic" pitchFamily="34" charset="0"/>
                </a:rPr>
                <a:t>12-month Response</a:t>
              </a:r>
            </a:p>
          </p:txBody>
        </p:sp>
        <p:sp>
          <p:nvSpPr>
            <p:cNvPr id="61" name="Isosceles Triangle 60"/>
            <p:cNvSpPr/>
            <p:nvPr/>
          </p:nvSpPr>
          <p:spPr>
            <a:xfrm flipH="1" flipV="1">
              <a:off x="6573720" y="1319784"/>
              <a:ext cx="281178" cy="18288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7" name="Chart 76"/>
          <p:cNvGraphicFramePr/>
          <p:nvPr/>
        </p:nvGraphicFramePr>
        <p:xfrm>
          <a:off x="4848235" y="396240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6" name="Chart 75"/>
          <p:cNvGraphicFramePr/>
          <p:nvPr>
            <p:extLst>
              <p:ext uri="{D42A27DB-BD31-4B8C-83A1-F6EECF244321}">
                <p14:modId xmlns:p14="http://schemas.microsoft.com/office/powerpoint/2010/main" val="3634260156"/>
              </p:ext>
            </p:extLst>
          </p:nvPr>
        </p:nvGraphicFramePr>
        <p:xfrm>
          <a:off x="4848235" y="160020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5328080" y="2358480"/>
            <a:ext cx="1301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479C4"/>
                </a:solidFill>
                <a:latin typeface="Century Gothic" pitchFamily="34" charset="0"/>
                <a:cs typeface="Leelawadee" pitchFamily="34" charset="-34"/>
              </a:rPr>
              <a:t>29%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117344" y="2143036"/>
            <a:ext cx="146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CIS-Containing CR</a:t>
            </a:r>
          </a:p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(13/45)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28080" y="4720680"/>
            <a:ext cx="1301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479C4"/>
                </a:solidFill>
                <a:latin typeface="Century Gothic" pitchFamily="34" charset="0"/>
                <a:cs typeface="Leelawadee" pitchFamily="34" charset="-34"/>
              </a:rPr>
              <a:t>32%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17344" y="4643735"/>
            <a:ext cx="146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Papillary</a:t>
            </a:r>
          </a:p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RFS</a:t>
            </a:r>
          </a:p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(6/19)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7876449-CA66-4501-8DB8-0769A61EF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9420"/>
              </p:ext>
            </p:extLst>
          </p:nvPr>
        </p:nvGraphicFramePr>
        <p:xfrm>
          <a:off x="656308" y="396240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D7C4BFDB-4EF9-4361-AF44-319C320BF368}"/>
              </a:ext>
            </a:extLst>
          </p:cNvPr>
          <p:cNvGraphicFramePr/>
          <p:nvPr/>
        </p:nvGraphicFramePr>
        <p:xfrm>
          <a:off x="656308" y="160020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E90003A-6E3F-4427-AEC8-80E019BBC49E}"/>
              </a:ext>
            </a:extLst>
          </p:cNvPr>
          <p:cNvSpPr txBox="1"/>
          <p:nvPr/>
        </p:nvSpPr>
        <p:spPr>
          <a:xfrm>
            <a:off x="1136153" y="2358480"/>
            <a:ext cx="1301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479C4"/>
                </a:solidFill>
                <a:latin typeface="Century Gothic" pitchFamily="34" charset="0"/>
                <a:cs typeface="Leelawadee" pitchFamily="34" charset="-34"/>
              </a:rPr>
              <a:t>44%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CC9291-0BD4-4D90-BFE8-2211963590B8}"/>
              </a:ext>
            </a:extLst>
          </p:cNvPr>
          <p:cNvSpPr txBox="1"/>
          <p:nvPr/>
        </p:nvSpPr>
        <p:spPr>
          <a:xfrm>
            <a:off x="2925417" y="2143036"/>
            <a:ext cx="146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CIS-Containing CR</a:t>
            </a:r>
          </a:p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(21/48)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B69A7-472F-427F-A522-FFA86832F081}"/>
              </a:ext>
            </a:extLst>
          </p:cNvPr>
          <p:cNvSpPr txBox="1"/>
          <p:nvPr/>
        </p:nvSpPr>
        <p:spPr>
          <a:xfrm>
            <a:off x="1136153" y="4720680"/>
            <a:ext cx="1301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479C4"/>
                </a:solidFill>
                <a:latin typeface="Century Gothic" pitchFamily="34" charset="0"/>
                <a:cs typeface="Leelawadee" pitchFamily="34" charset="-34"/>
              </a:rPr>
              <a:t>37%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5C1592-FD25-4B1B-A12A-95CBCEF0A6A1}"/>
              </a:ext>
            </a:extLst>
          </p:cNvPr>
          <p:cNvSpPr txBox="1"/>
          <p:nvPr/>
        </p:nvSpPr>
        <p:spPr>
          <a:xfrm>
            <a:off x="2925417" y="4643735"/>
            <a:ext cx="146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Papillary</a:t>
            </a:r>
          </a:p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RFS</a:t>
            </a:r>
          </a:p>
          <a:p>
            <a:pPr algn="ctr"/>
            <a:r>
              <a:rPr lang="en-US" dirty="0">
                <a:latin typeface="Century Gothic" pitchFamily="34" charset="0"/>
                <a:cs typeface="Leelawadee" pitchFamily="34" charset="-34"/>
              </a:rPr>
              <a:t>(7/19)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04579E2-DCE8-450B-9152-426C09C29CCB}"/>
              </a:ext>
            </a:extLst>
          </p:cNvPr>
          <p:cNvSpPr txBox="1">
            <a:spLocks/>
          </p:cNvSpPr>
          <p:nvPr/>
        </p:nvSpPr>
        <p:spPr>
          <a:xfrm>
            <a:off x="2213224" y="5944625"/>
            <a:ext cx="6321176" cy="822959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Note: 3 patients in the CIS-containing group did not have a 12-month assessment. Preliminary data pending final CSR.</a:t>
            </a:r>
          </a:p>
        </p:txBody>
      </p:sp>
    </p:spTree>
    <p:extLst>
      <p:ext uri="{BB962C8B-B14F-4D97-AF65-F5344CB8AC3E}">
        <p14:creationId xmlns:p14="http://schemas.microsoft.com/office/powerpoint/2010/main" val="48875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55E6-F9CC-4123-8E6A-47768400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Monotherapy Study for NMIBC (BOND2)</a:t>
            </a:r>
            <a:br>
              <a:rPr lang="en-US" dirty="0"/>
            </a:br>
            <a:r>
              <a:rPr lang="en-US" sz="1800" dirty="0"/>
              <a:t>Time on Study, Dose Administered, Response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BEE76-78A0-4AF7-8686-615FEDCA7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0" b="641"/>
          <a:stretch/>
        </p:blipFill>
        <p:spPr>
          <a:xfrm>
            <a:off x="304800" y="1066800"/>
            <a:ext cx="837699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1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Phase 2 Monotherapy Study for NMIBC (BOND2)</a:t>
            </a:r>
            <a:br>
              <a:rPr lang="en-US" dirty="0"/>
            </a:br>
            <a:r>
              <a:rPr lang="en-US" sz="1800" dirty="0"/>
              <a:t>Second Induction Improves Complete Response Conversion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11255"/>
              </p:ext>
            </p:extLst>
          </p:nvPr>
        </p:nvGraphicFramePr>
        <p:xfrm>
          <a:off x="4813" y="2028385"/>
          <a:ext cx="8458200" cy="26804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cap="small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CR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CIS-Containing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Leelawadee" pitchFamily="34" charset="-34"/>
                        </a:rPr>
                        <a:t>Papillary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300">
                <a:tc>
                  <a:txBody>
                    <a:bodyPr/>
                    <a:lstStyle/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Month 3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0% CR (0/20)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300">
                <a:tc>
                  <a:txBody>
                    <a:bodyPr/>
                    <a:lstStyle/>
                    <a:p>
                      <a:pPr marL="0" marR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Month 6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40% CR (8/20)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7/17 (41%)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33% (1/3)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00">
                <a:tc>
                  <a:txBody>
                    <a:bodyPr/>
                    <a:lstStyle/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Month 9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20% (4/20)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3/17 (18%)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33% (1/3)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00">
                <a:tc>
                  <a:txBody>
                    <a:bodyPr/>
                    <a:lstStyle/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Month 12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15% (3/20)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2/17 (12%)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33% (1/3)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351BFCE-8506-473B-9292-48406BF389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876800"/>
            <a:ext cx="8458200" cy="2209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/>
              <a:t>Second induction at Month 3 was followed by CR conversion at Month 6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Twenty (20) of 67 patients did not achieve a CR at Month 3 and were given a second induction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Eight (8) of these 20 patients converted to CR at Month 6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DAFF621-E5B4-4893-8EBB-9BCEF6E50456}"/>
              </a:ext>
            </a:extLst>
          </p:cNvPr>
          <p:cNvSpPr txBox="1">
            <a:spLocks/>
          </p:cNvSpPr>
          <p:nvPr/>
        </p:nvSpPr>
        <p:spPr>
          <a:xfrm>
            <a:off x="2103120" y="1235610"/>
            <a:ext cx="4937760" cy="548640"/>
          </a:xfrm>
          <a:prstGeom prst="rect">
            <a:avLst/>
          </a:prstGeom>
        </p:spPr>
        <p:txBody>
          <a:bodyPr anchor="b"/>
          <a:lstStyle>
            <a:lvl1pPr marL="27432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1pPr>
            <a:lvl2pPr marL="54864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2pPr>
            <a:lvl3pPr marL="82296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Follow-on Response Rate After Second Induction of CG0070 at Month 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Phase 2 Monotherapy Study for NMIBC (BOND2)</a:t>
            </a:r>
            <a:br>
              <a:rPr lang="en-US" dirty="0"/>
            </a:br>
            <a:r>
              <a:rPr lang="en-US" sz="1800" dirty="0"/>
              <a:t>Favorable Safety Profile Similar to Phase 1 Study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85849"/>
              </p:ext>
            </p:extLst>
          </p:nvPr>
        </p:nvGraphicFramePr>
        <p:xfrm>
          <a:off x="1069027" y="1586430"/>
          <a:ext cx="6492240" cy="2194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strike="noStrike" kern="1200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Grade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Grade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Grade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Renal &amp; Urinary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37 (12.8%)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16 (5.5%)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General &amp; Administration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6 (2.1%)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 (0.0%)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Gastrointestinal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2 (0.7%)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 (0.0%)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 (0.0%)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Infections &amp; Infestations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4 (1.4%)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3 (1.0%)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 (0.0%)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Nervous System Disorder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2 (0.7%)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2 (0.7%)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 (0.0%)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Respiratory, Thoracic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 (0.0%)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Other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7 (2.4%)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3 (1.0%)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 (0.0%)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 Placeholder 2"/>
          <p:cNvSpPr txBox="1">
            <a:spLocks/>
          </p:cNvSpPr>
          <p:nvPr/>
        </p:nvSpPr>
        <p:spPr>
          <a:xfrm>
            <a:off x="2103120" y="914400"/>
            <a:ext cx="4937760" cy="548640"/>
          </a:xfrm>
          <a:prstGeom prst="rect">
            <a:avLst/>
          </a:prstGeom>
        </p:spPr>
        <p:txBody>
          <a:bodyPr anchor="b"/>
          <a:lstStyle>
            <a:lvl1pPr marL="27432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1pPr>
            <a:lvl2pPr marL="54864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2pPr>
            <a:lvl3pPr marL="82296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Number of Related AEs by System Organ Class (n=67)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4009590"/>
            <a:ext cx="8686800" cy="2209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/>
              <a:t>Most AEs were Grade 1 or 2, none were considered clinically significant; most common AEs were lower urinary tract symptoms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3 deaths, all unrelated to treatment (cardiac event, esophageal adenocarcinoma, progression to muscle-invasive disease at month 3)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Ninety-one percent (61/67) of patients experienced at least one AE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Two related Grade 3 AEs reported – hypotension and dysuria (both resolved and patient was able to complete treatment course)*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B98F7AD-EC84-4932-A67D-EBBE1F597AF3}"/>
              </a:ext>
            </a:extLst>
          </p:cNvPr>
          <p:cNvSpPr txBox="1">
            <a:spLocks/>
          </p:cNvSpPr>
          <p:nvPr/>
        </p:nvSpPr>
        <p:spPr>
          <a:xfrm>
            <a:off x="2213224" y="6336791"/>
            <a:ext cx="6217920" cy="430793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* Neither hypotension nor dysuria were reported as SAEs.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9184-43C6-46FE-B0E9-78ED9F26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3 Clinical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8BA9C-D271-4592-AC25-962373A76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3</a:t>
            </a:r>
          </a:p>
          <a:p>
            <a:r>
              <a:rPr lang="en-US" dirty="0"/>
              <a:t>Global (50 centers)</a:t>
            </a:r>
          </a:p>
          <a:p>
            <a:r>
              <a:rPr lang="en-US" dirty="0"/>
              <a:t>N=110- 140</a:t>
            </a:r>
          </a:p>
          <a:p>
            <a:pPr marL="0" indent="0">
              <a:buNone/>
            </a:pPr>
            <a:r>
              <a:rPr lang="en-US" dirty="0"/>
              <a:t>Timelines</a:t>
            </a:r>
          </a:p>
          <a:p>
            <a:r>
              <a:rPr lang="en-US" dirty="0"/>
              <a:t>FPI: 2H 2020</a:t>
            </a:r>
          </a:p>
          <a:p>
            <a:r>
              <a:rPr lang="en-US" dirty="0"/>
              <a:t>Enrollment: 18-24 months</a:t>
            </a:r>
          </a:p>
          <a:p>
            <a:r>
              <a:rPr lang="en-US" dirty="0"/>
              <a:t>LPI: 2H 2022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4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DF19-CE7A-428D-ACBD-DA253D9C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FDA Approval Guidance for BCG Unresponsive NMIBC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861B8-1CA3-4635-940D-91AAACD9C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0" y="1112520"/>
            <a:ext cx="3581400" cy="52120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Conclusions</a:t>
            </a:r>
          </a:p>
          <a:p>
            <a:r>
              <a:rPr lang="en-US" dirty="0"/>
              <a:t>FDA guides use of a single arm trial for approval</a:t>
            </a:r>
          </a:p>
          <a:p>
            <a:r>
              <a:rPr lang="en-US" dirty="0"/>
              <a:t>Clearly defined trial population and entry criteria for BCG-unresponsive NMIBC</a:t>
            </a:r>
          </a:p>
          <a:p>
            <a:r>
              <a:rPr lang="en-US" dirty="0"/>
              <a:t>FDA position is that no therapy exists for BCG-Unresponsive NMIBC</a:t>
            </a:r>
          </a:p>
          <a:p>
            <a:r>
              <a:rPr lang="en-US" dirty="0"/>
              <a:t>Approval is based on significant complete response rate and duration of response, along with safety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39AB9C-A4C8-45CF-8F9F-A1E223243303}"/>
              </a:ext>
            </a:extLst>
          </p:cNvPr>
          <p:cNvSpPr txBox="1">
            <a:spLocks/>
          </p:cNvSpPr>
          <p:nvPr/>
        </p:nvSpPr>
        <p:spPr>
          <a:xfrm>
            <a:off x="2213224" y="6336791"/>
            <a:ext cx="6217920" cy="430793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https://www.fda.gov/downloads/Drugs/GuidanceComplianceRegulatoryInformation/Guidances/UCM529600.pdf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76F01-EB26-4E42-9F62-F0B95376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22"/>
          <a:stretch/>
        </p:blipFill>
        <p:spPr>
          <a:xfrm>
            <a:off x="228600" y="1112520"/>
            <a:ext cx="4847192" cy="2316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D1F5B1-F900-4716-B411-0CF2A1CAA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44"/>
          <a:stretch/>
        </p:blipFill>
        <p:spPr>
          <a:xfrm>
            <a:off x="228600" y="4572000"/>
            <a:ext cx="484719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2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Phase 3 Monotherapy Study for NMIBC (BOND3)</a:t>
            </a:r>
            <a:br>
              <a:rPr lang="en-US" dirty="0"/>
            </a:br>
            <a:r>
              <a:rPr lang="en-US" sz="1800" dirty="0"/>
              <a:t>Registrational Study Design for BCG-Unresponsive Disease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98F7AD-EC84-4932-A67D-EBBE1F597AF3}"/>
              </a:ext>
            </a:extLst>
          </p:cNvPr>
          <p:cNvSpPr txBox="1">
            <a:spLocks/>
          </p:cNvSpPr>
          <p:nvPr/>
        </p:nvSpPr>
        <p:spPr>
          <a:xfrm>
            <a:off x="2213224" y="6336791"/>
            <a:ext cx="6321176" cy="430793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baseline="30000" dirty="0">
                <a:latin typeface="Century Gothic" pitchFamily="34" charset="0"/>
                <a:cs typeface="Leelawadee" pitchFamily="34" charset="-34"/>
              </a:rPr>
              <a:t>1</a:t>
            </a:r>
            <a:r>
              <a:rPr lang="en-US" sz="800" dirty="0">
                <a:latin typeface="Century Gothic" pitchFamily="34" charset="0"/>
                <a:cs typeface="Leelawadee" pitchFamily="34" charset="-34"/>
              </a:rPr>
              <a:t> Second induction for non-responders is weekly x 6. </a:t>
            </a:r>
          </a:p>
          <a:p>
            <a:pPr algn="l"/>
            <a:r>
              <a:rPr lang="en-US" sz="800" baseline="30000" dirty="0">
                <a:latin typeface="Century Gothic" pitchFamily="34" charset="0"/>
                <a:cs typeface="Leelawadee" pitchFamily="34" charset="-34"/>
              </a:rPr>
              <a:t>2</a:t>
            </a:r>
            <a:r>
              <a:rPr lang="en-US" sz="800" dirty="0">
                <a:latin typeface="Century Gothic" pitchFamily="34" charset="0"/>
                <a:cs typeface="Leelawadee" pitchFamily="34" charset="-34"/>
              </a:rPr>
              <a:t> Maintenance course for complete responders (month 3) is every 3 months for 1</a:t>
            </a:r>
            <a:r>
              <a:rPr lang="en-US" sz="800" baseline="30000" dirty="0">
                <a:latin typeface="Century Gothic" pitchFamily="34" charset="0"/>
                <a:cs typeface="Leelawadee" pitchFamily="34" charset="-34"/>
              </a:rPr>
              <a:t>st</a:t>
            </a:r>
            <a:r>
              <a:rPr lang="en-US" sz="800" dirty="0">
                <a:latin typeface="Century Gothic" pitchFamily="34" charset="0"/>
                <a:cs typeface="Leelawadee" pitchFamily="34" charset="-34"/>
              </a:rPr>
              <a:t> year, and every 6 months for 2</a:t>
            </a:r>
            <a:r>
              <a:rPr lang="en-US" sz="800" baseline="30000" dirty="0">
                <a:latin typeface="Century Gothic" pitchFamily="34" charset="0"/>
                <a:cs typeface="Leelawadee" pitchFamily="34" charset="-34"/>
              </a:rPr>
              <a:t>nd</a:t>
            </a:r>
            <a:r>
              <a:rPr lang="en-US" sz="800" dirty="0">
                <a:latin typeface="Century Gothic" pitchFamily="34" charset="0"/>
                <a:cs typeface="Leelawadee" pitchFamily="34" charset="-34"/>
              </a:rPr>
              <a:t> year.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DE7668-38D4-482F-87BA-77FE1A70BBC3}"/>
              </a:ext>
            </a:extLst>
          </p:cNvPr>
          <p:cNvSpPr txBox="1">
            <a:spLocks/>
          </p:cNvSpPr>
          <p:nvPr/>
        </p:nvSpPr>
        <p:spPr>
          <a:xfrm>
            <a:off x="457200" y="980454"/>
            <a:ext cx="8458200" cy="2438400"/>
          </a:xfrm>
          <a:prstGeom prst="rect">
            <a:avLst/>
          </a:prstGeom>
        </p:spPr>
        <p:txBody>
          <a:bodyPr lIns="0" anchor="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N =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110 NMIBC CIS-containing</a:t>
            </a: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	   	Trial Type: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Open label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Design: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Single-arm, intravesical administration of CG0070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Regimen: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Induction course = Weekly x 6 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(1x10</a:t>
            </a:r>
            <a:r>
              <a:rPr lang="en-US" sz="1400" baseline="30000" dirty="0">
                <a:latin typeface="Century Gothic" pitchFamily="34" charset="0"/>
                <a:cs typeface="Leelawadee" pitchFamily="34" charset="-34"/>
              </a:rPr>
              <a:t>12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 vp/mL)</a:t>
            </a:r>
          </a:p>
          <a:p>
            <a:pPr algn="l">
              <a:spcAft>
                <a:spcPts val="1200"/>
              </a:spcAft>
            </a:pPr>
            <a:r>
              <a:rPr lang="en-US" sz="1800" dirty="0">
                <a:latin typeface="Century Gothic" pitchFamily="34" charset="0"/>
                <a:cs typeface="Leelawadee" pitchFamily="34" charset="-34"/>
              </a:rPr>
              <a:t>Second induction course</a:t>
            </a:r>
            <a:r>
              <a:rPr lang="en-US" sz="1800" baseline="30000" dirty="0">
                <a:latin typeface="Century Gothic" pitchFamily="34" charset="0"/>
                <a:cs typeface="Leelawadee" pitchFamily="34" charset="-34"/>
              </a:rPr>
              <a:t>1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 = Weekly x 6 at month 3 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(1x10</a:t>
            </a:r>
            <a:r>
              <a:rPr lang="en-US" sz="1400" baseline="30000" dirty="0">
                <a:latin typeface="Century Gothic" pitchFamily="34" charset="0"/>
                <a:cs typeface="Leelawadee" pitchFamily="34" charset="-34"/>
              </a:rPr>
              <a:t>12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 vp/mL)</a:t>
            </a:r>
          </a:p>
          <a:p>
            <a:pPr algn="l">
              <a:spcAft>
                <a:spcPts val="1200"/>
              </a:spcAft>
            </a:pPr>
            <a:r>
              <a:rPr lang="en-US" sz="1800" dirty="0">
                <a:latin typeface="Century Gothic" pitchFamily="34" charset="0"/>
                <a:cs typeface="Leelawadee" pitchFamily="34" charset="-34"/>
              </a:rPr>
              <a:t>Maintenance courses</a:t>
            </a:r>
            <a:r>
              <a:rPr lang="en-US" sz="1800" baseline="30000" dirty="0">
                <a:latin typeface="Century Gothic" pitchFamily="34" charset="0"/>
                <a:cs typeface="Leelawadee" pitchFamily="34" charset="-34"/>
              </a:rPr>
              <a:t>2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 = Weekly x 3 at month 3 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(1x10</a:t>
            </a:r>
            <a:r>
              <a:rPr lang="en-US" sz="1400" baseline="30000" dirty="0">
                <a:latin typeface="Century Gothic" pitchFamily="34" charset="0"/>
                <a:cs typeface="Leelawadee" pitchFamily="34" charset="-34"/>
              </a:rPr>
              <a:t>12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 vp/mL)</a:t>
            </a:r>
            <a:endParaRPr lang="en-US" sz="1800" dirty="0">
              <a:latin typeface="Century Gothic" pitchFamily="34" charset="0"/>
              <a:cs typeface="Leelawadee" pitchFamily="34" charset="-34"/>
            </a:endParaRP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Primary Endpoint: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Complete Response (CR) at 12 months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Entry Criteria: 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BCG Unresponsive NMIBC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08979" y="4267200"/>
          <a:ext cx="8503920" cy="19943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Induction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Induction 2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Maintenance / Follow-Up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Month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Instillation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1 2 3 4 5 6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1 2 3 4 5 6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Screening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 Biopsy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Only Non-responders</a:t>
                      </a: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Mandatory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 Biopsy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Primary Endpoint</a:t>
                      </a: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Last Course</a:t>
                      </a: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 Placeholder 2"/>
          <p:cNvSpPr txBox="1">
            <a:spLocks/>
          </p:cNvSpPr>
          <p:nvPr/>
        </p:nvSpPr>
        <p:spPr>
          <a:xfrm>
            <a:off x="2651760" y="3718560"/>
            <a:ext cx="3840480" cy="548640"/>
          </a:xfrm>
          <a:prstGeom prst="rect">
            <a:avLst/>
          </a:prstGeom>
        </p:spPr>
        <p:txBody>
          <a:bodyPr anchor="b"/>
          <a:lstStyle>
            <a:lvl1pPr marL="27432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1pPr>
            <a:lvl2pPr marL="54864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2pPr>
            <a:lvl3pPr marL="82296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Study Administration Schedule: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27125" y="4996180"/>
            <a:ext cx="420688" cy="640080"/>
            <a:chOff x="1127125" y="4996180"/>
            <a:chExt cx="420688" cy="64008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22697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5933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15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090737" y="4996180"/>
            <a:ext cx="420688" cy="640080"/>
            <a:chOff x="1127125" y="4996180"/>
            <a:chExt cx="420688" cy="640080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22697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05933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14315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48000" y="4996180"/>
            <a:ext cx="169228" cy="640080"/>
            <a:chOff x="1127125" y="4996180"/>
            <a:chExt cx="169228" cy="64008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968083" y="4996180"/>
            <a:ext cx="169228" cy="640080"/>
            <a:chOff x="1127125" y="4996180"/>
            <a:chExt cx="169228" cy="640080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889750" y="4996180"/>
            <a:ext cx="169228" cy="640080"/>
            <a:chOff x="1127125" y="4996180"/>
            <a:chExt cx="169228" cy="640080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B284A7-9D62-411A-ADD3-100B6A9E0FF3}"/>
              </a:ext>
            </a:extLst>
          </p:cNvPr>
          <p:cNvGrpSpPr/>
          <p:nvPr/>
        </p:nvGrpSpPr>
        <p:grpSpPr>
          <a:xfrm>
            <a:off x="4008041" y="4996180"/>
            <a:ext cx="169228" cy="640080"/>
            <a:chOff x="1127125" y="4996180"/>
            <a:chExt cx="169228" cy="64008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C4EC1E6-073A-4526-BCB0-D25BA7A0D00C}"/>
                </a:ext>
              </a:extLst>
            </p:cNvPr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E49FCD4-CBF7-403C-A11D-B15DECA53EF6}"/>
                </a:ext>
              </a:extLst>
            </p:cNvPr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95A2214-0222-49B8-9785-8E1E14434E95}"/>
                </a:ext>
              </a:extLst>
            </p:cNvPr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336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Phase 3 BOND3 key study endpoints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610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r>
              <a:rPr lang="en-US" sz="2400" b="1" cap="all" dirty="0">
                <a:latin typeface="Times New Roman" charset="0"/>
                <a:ea typeface="Times New Roman" charset="0"/>
              </a:rPr>
              <a:t>1. Primary </a:t>
            </a:r>
          </a:p>
          <a:p>
            <a:pPr marL="742950" lvl="1" indent="-285750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buFont typeface="Arial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Complete response rate at 12 months </a:t>
            </a:r>
            <a:br>
              <a:rPr lang="en-US" dirty="0">
                <a:latin typeface="Times New Roman" charset="0"/>
                <a:ea typeface="PMingLiU" charset="0"/>
              </a:rPr>
            </a:br>
            <a:endParaRPr lang="en-US" sz="2400" dirty="0">
              <a:effectLst/>
              <a:latin typeface="Times New Roman" charset="0"/>
              <a:ea typeface="PMingLiU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r>
              <a:rPr lang="en-US" sz="2400" b="1" cap="all" dirty="0">
                <a:latin typeface="Times New Roman" charset="0"/>
                <a:ea typeface="Times New Roman" charset="0"/>
              </a:rPr>
              <a:t>2. Secondary </a:t>
            </a: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Safety of CG0070 using CTCAE version 5.0</a:t>
            </a: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Complete response rate at anytime on study</a:t>
            </a: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Complete response rate at 3, 6, 18, and 24 months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Duration of complete response (CR)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Time to cystectomy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Time to progression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Disease-specific survival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Overall survival (OS)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lvl="1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AU" sz="2000" dirty="0">
              <a:effectLst/>
              <a:latin typeface="Times New Roman" charset="0"/>
              <a:ea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0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Phase 3 BOND3 study endpoints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r>
              <a:rPr lang="en-US" sz="2400" b="1" cap="all" dirty="0">
                <a:latin typeface="Times New Roman" charset="0"/>
                <a:ea typeface="Times New Roman" charset="0"/>
              </a:rPr>
              <a:t>3. Exploratory </a:t>
            </a: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Arial" charset="0"/>
              <a:buChar char="•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Evaluate anti-tumor and anti-viral immune response including assessment of immune response in the peripheral blood and tumor microenvironment to include PDL-1 and T‑cell infiltration and activation level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Arial" charset="0"/>
              <a:buChar char="•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Evaluate tumor E2F gene expression in tumor biopsy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Arial" charset="0"/>
              <a:buChar char="•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Evaluate changes in the blood and urine cytokine profile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Arial" charset="0"/>
              <a:buChar char="•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Evaluate urine, blood, and tissue levels of CG0070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342900" indent="-342900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buFont typeface="Arial" charset="0"/>
              <a:buChar char="•"/>
              <a:tabLst>
                <a:tab pos="457200" algn="l"/>
              </a:tabLst>
            </a:pPr>
            <a:endParaRPr lang="en-US" sz="2000" b="1" cap="all" dirty="0">
              <a:effectLst/>
              <a:latin typeface="Times New Roman" charset="0"/>
              <a:ea typeface="Times New Roman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US" sz="2000" b="1" cap="all" dirty="0">
              <a:latin typeface="Times New Roman" charset="0"/>
              <a:ea typeface="Times New Roman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US" sz="2000" b="1" cap="all" dirty="0">
              <a:effectLst/>
              <a:latin typeface="Times New Roman" charset="0"/>
              <a:ea typeface="Times New Roman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US" sz="2000" b="1" cap="all" dirty="0">
              <a:latin typeface="Times New Roman" charset="0"/>
              <a:ea typeface="Times New Roman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AU" sz="2000" dirty="0">
              <a:effectLst/>
              <a:latin typeface="Times New Roman" charset="0"/>
              <a:ea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0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Phase 3 BOND3 Key Entry Criteria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130" y="884353"/>
            <a:ext cx="300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Inclusion Criteria: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69036" y="2353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774" y="184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28600" y="1346018"/>
            <a:ext cx="914400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Eastern Cooperative Oncology Group (ECOG) performance status 0 to 1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Pathologically confirmed NMIBC with CIS (with or without Ta/T1 disease)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Unresponsive to prior BCG therapy (</a:t>
            </a:r>
            <a:r>
              <a:rPr lang="en-US" sz="1600" i="1" dirty="0">
                <a:solidFill>
                  <a:srgbClr val="0000FF"/>
                </a:solidFill>
                <a:latin typeface="Times New Roman" charset="0"/>
                <a:ea typeface="宋体" charset="0"/>
                <a:cs typeface="Times New Roman" charset="0"/>
              </a:rPr>
              <a:t>Lerner 2015</a:t>
            </a: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) defined as:  persistent or recurrent CIS alone or with recurrent Ta/T1 (noninvasive papillary disease/tumor invades the sub-epithelial connective tissue) disease </a:t>
            </a:r>
            <a:r>
              <a:rPr lang="en-US" sz="1600" b="1" dirty="0">
                <a:latin typeface="Times New Roman" charset="0"/>
                <a:ea typeface="宋体" charset="0"/>
                <a:cs typeface="Times New Roman" charset="0"/>
              </a:rPr>
              <a:t>within 12 months of completion of adequate BCG therapy</a:t>
            </a: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.  </a:t>
            </a:r>
          </a:p>
          <a:p>
            <a:pPr marL="914400" lvl="1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---An assessment within 15 months can also qualify when no assessment was performed within 12 months after completion of adequate BCG therapy.</a:t>
            </a:r>
          </a:p>
          <a:p>
            <a:pPr marL="914400" lvl="1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---Adequate BCG is defined as at least 5 treatments with induction BCG followed by at least 2 BCG treatments as </a:t>
            </a:r>
            <a:r>
              <a:rPr lang="en-US" sz="1600" dirty="0" err="1">
                <a:latin typeface="Times New Roman" charset="0"/>
                <a:ea typeface="宋体" charset="0"/>
                <a:cs typeface="Times New Roman" charset="0"/>
              </a:rPr>
              <a:t>reinduction</a:t>
            </a: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 or maintenance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Ineligible for radical cystectomy or refusal of radical cystectomy 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Adequate organ function 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endParaRPr lang="en-AU" sz="1600" dirty="0">
              <a:latin typeface="Times New Roman" charset="0"/>
              <a:ea typeface="宋体" charset="0"/>
              <a:cs typeface="Times New Roman" charset="0"/>
            </a:endParaRPr>
          </a:p>
          <a:p>
            <a:pPr marL="800100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AutoNum type="arabicPeriod" startAt="5"/>
            </a:pP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</a:pP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AutoNum type="arabicPeriod" startAt="3"/>
            </a:pPr>
            <a:endParaRPr lang="en-AU" dirty="0">
              <a:effectLst/>
              <a:latin typeface="Times New Roman" charset="0"/>
              <a:ea typeface="宋体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6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Product Pipeline</a:t>
            </a:r>
            <a:br>
              <a:rPr lang="en-US" dirty="0"/>
            </a:br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0598"/>
              </p:ext>
            </p:extLst>
          </p:nvPr>
        </p:nvGraphicFramePr>
        <p:xfrm>
          <a:off x="365760" y="1280160"/>
          <a:ext cx="8412480" cy="41663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Compound / Indication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Preclinical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Phase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Phase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Phase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Approved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CG0070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NMIBC - BCG-Unresponsive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6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CG0070 + KEYTRUDA®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NMIBC - BCG-Unresponsive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CG0070 +/ - PD1/PDL1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Muscle Invasive Bladder Cancer (MIBC)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Neoadjuvant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57B6"/>
                        </a:gs>
                        <a:gs pos="60000">
                          <a:srgbClr val="8AB2DE"/>
                        </a:gs>
                        <a:gs pos="100000">
                          <a:srgbClr val="9DBDE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CG0070 + Immune Checkpoint Modulator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Metastatic Bladder Cancer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CG0070 + Immune Checkpoint Modulator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Solid Tumors- Intratumoral Injection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4936" t="5137" r="6055" b="2863"/>
          <a:stretch>
            <a:fillRect/>
          </a:stretch>
        </p:blipFill>
        <p:spPr bwMode="auto">
          <a:xfrm>
            <a:off x="6034621" y="2835639"/>
            <a:ext cx="822960" cy="23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lum bright="100000" contrast="-100000"/>
          </a:blip>
          <a:srcRect t="65335"/>
          <a:stretch>
            <a:fillRect/>
          </a:stretch>
        </p:blipFill>
        <p:spPr bwMode="auto">
          <a:xfrm>
            <a:off x="5188591" y="3577204"/>
            <a:ext cx="822960" cy="2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9B6720-8BB6-4DCA-8560-184C53341219}"/>
              </a:ext>
            </a:extLst>
          </p:cNvPr>
          <p:cNvSpPr txBox="1"/>
          <p:nvPr/>
        </p:nvSpPr>
        <p:spPr>
          <a:xfrm>
            <a:off x="6936297" y="1928764"/>
            <a:ext cx="89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BOND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71B30-1E77-4F2F-9073-5E4505A04314}"/>
              </a:ext>
            </a:extLst>
          </p:cNvPr>
          <p:cNvSpPr txBox="1"/>
          <p:nvPr/>
        </p:nvSpPr>
        <p:spPr>
          <a:xfrm>
            <a:off x="6034621" y="2527862"/>
            <a:ext cx="89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CORE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8AA04-C649-4053-AC8E-24B87F262E79}"/>
              </a:ext>
            </a:extLst>
          </p:cNvPr>
          <p:cNvSpPr txBox="1"/>
          <p:nvPr/>
        </p:nvSpPr>
        <p:spPr>
          <a:xfrm>
            <a:off x="5111972" y="3248891"/>
            <a:ext cx="89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CORE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8AA25-0A4D-41EA-8CA4-8D0338349397}"/>
              </a:ext>
            </a:extLst>
          </p:cNvPr>
          <p:cNvSpPr txBox="1"/>
          <p:nvPr/>
        </p:nvSpPr>
        <p:spPr>
          <a:xfrm>
            <a:off x="4217427" y="4193817"/>
            <a:ext cx="89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CORE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BFD32-21DE-4980-BDE9-F2E81BDBB808}"/>
              </a:ext>
            </a:extLst>
          </p:cNvPr>
          <p:cNvSpPr txBox="1"/>
          <p:nvPr/>
        </p:nvSpPr>
        <p:spPr>
          <a:xfrm>
            <a:off x="4233365" y="4970657"/>
            <a:ext cx="89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CORE 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Phase 3 BOND3 Study Eligibility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130" y="928278"/>
            <a:ext cx="300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Exclusion Criteria: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69036" y="2353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774" y="184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28600" y="1389943"/>
            <a:ext cx="9144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1. Immuno-deficient due to chronic steroid or other immunosuppressant use, HIV, or prior organ transplant</a:t>
            </a: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Prior treatment with adenovirus-based cancer therapy 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Clinically significant or active cardiac disease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Active autoimmune disease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endParaRPr lang="en-US" sz="1600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endParaRPr lang="en-AU" sz="1600" dirty="0">
              <a:latin typeface="Times New Roman" charset="0"/>
              <a:ea typeface="宋体" charset="0"/>
              <a:cs typeface="Times New Roman" charset="0"/>
            </a:endParaRPr>
          </a:p>
          <a:p>
            <a:pPr marL="4572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</a:pP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	</a:t>
            </a: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</a:pP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AutoNum type="arabicPeriod" startAt="3"/>
            </a:pPr>
            <a:endParaRPr lang="en-AU" dirty="0">
              <a:effectLst/>
              <a:latin typeface="Times New Roman" charset="0"/>
              <a:ea typeface="宋体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0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79D0-C80C-4E94-9C0E-D90A6167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5C6F1-B89B-46E4-8503-DE942ECFA9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2 Combination with Pembrolizumab</a:t>
            </a:r>
          </a:p>
          <a:p>
            <a:r>
              <a:rPr lang="en-US" dirty="0"/>
              <a:t>N=32-38 (15 Centers)</a:t>
            </a:r>
          </a:p>
          <a:p>
            <a:pPr marL="0" indent="0">
              <a:buNone/>
            </a:pPr>
            <a:r>
              <a:rPr lang="en-US" dirty="0"/>
              <a:t>Timelines</a:t>
            </a:r>
          </a:p>
          <a:p>
            <a:r>
              <a:rPr lang="en-US" dirty="0"/>
              <a:t>FPI: 1H 2020</a:t>
            </a:r>
          </a:p>
          <a:p>
            <a:r>
              <a:rPr lang="en-US" dirty="0"/>
              <a:t>Enrollment: 12 months</a:t>
            </a:r>
          </a:p>
          <a:p>
            <a:r>
              <a:rPr lang="en-US" dirty="0"/>
              <a:t>LPI: 1H 2021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49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Phase 2 Combination Rationale with Anti-PD1</a:t>
            </a:r>
            <a:br>
              <a:rPr lang="en-US" dirty="0"/>
            </a:br>
            <a:r>
              <a:rPr lang="en-US" sz="1800" dirty="0"/>
              <a:t>Both Drugs Exhibit Strong Single-agent Activity in BCG-Unresponsive NMIBC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30224" y="1828800"/>
          <a:ext cx="6035040" cy="4114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cap="small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CG0070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small" baseline="0" dirty="0">
                          <a:solidFill>
                            <a:schemeClr val="bg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KEYTRUDA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3-month Efficacy*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46% CR (22/48)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[CI: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 32%-61%]</a:t>
                      </a:r>
                      <a:endParaRPr lang="en-US" sz="1200" b="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ＭＳ Ｐゴシック" pitchFamily="-97" charset="-128"/>
                        <a:cs typeface="Leelawadee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39% CR (40/103)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[CI: 29%-49%]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Efficacy Endpoint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12-month Complete Response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Complete Response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Stage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Phase 3-ready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Phase 2-ongoing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Description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Oncolytic virus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ＭＳ Ｐゴシック" pitchFamily="-97" charset="-128"/>
                          <a:cs typeface="Leelawadee" pitchFamily="34" charset="-34"/>
                        </a:rPr>
                        <a:t>Immune checkpoint inhibitor (PD-1)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cap="small" baseline="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Partnership Completed with Merck in 2018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cap="small" baseline="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CG0070 + KEYTRUDA combo study initiates 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ＭＳ Ｐゴシック" pitchFamily="-97" charset="-128"/>
                        <a:cs typeface="Leelawadee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3104" y="1264281"/>
            <a:ext cx="1645920" cy="48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G_oncology_logo3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0008" y="1484717"/>
            <a:ext cx="2286000" cy="2495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98F7AD-EC84-4932-A67D-EBBE1F597AF3}"/>
              </a:ext>
            </a:extLst>
          </p:cNvPr>
          <p:cNvSpPr txBox="1">
            <a:spLocks/>
          </p:cNvSpPr>
          <p:nvPr/>
        </p:nvSpPr>
        <p:spPr>
          <a:xfrm>
            <a:off x="2213224" y="6096001"/>
            <a:ext cx="6217920" cy="671584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* Efficacy comparison for CIS-containing disease stage</a:t>
            </a:r>
          </a:p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References: Merck (Balar, et al. 2019)</a:t>
            </a:r>
          </a:p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Note: Statistical test based on 95% confidence interval including continuity correction</a:t>
            </a:r>
          </a:p>
        </p:txBody>
      </p:sp>
    </p:spTree>
    <p:extLst>
      <p:ext uri="{BB962C8B-B14F-4D97-AF65-F5344CB8AC3E}">
        <p14:creationId xmlns:p14="http://schemas.microsoft.com/office/powerpoint/2010/main" val="2132481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CORE-001 Protocol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" y="917820"/>
            <a:ext cx="9067800" cy="908658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Phase 2 CG0070 and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Pembrolizumab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combination study </a:t>
            </a:r>
            <a:b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Study Design for NMIBC BCG-Unresponsive Disease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361F47-0020-49F0-8800-ACFC12567346}"/>
              </a:ext>
            </a:extLst>
          </p:cNvPr>
          <p:cNvSpPr txBox="1">
            <a:spLocks/>
          </p:cNvSpPr>
          <p:nvPr/>
        </p:nvSpPr>
        <p:spPr>
          <a:xfrm>
            <a:off x="251534" y="1549044"/>
            <a:ext cx="8435265" cy="2588551"/>
          </a:xfrm>
          <a:prstGeom prst="rect">
            <a:avLst/>
          </a:prstGeom>
        </p:spPr>
        <p:txBody>
          <a:bodyPr l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N =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33 NMIBC CIS-containing		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Trial Type: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Single-arm</a:t>
            </a:r>
          </a:p>
          <a:p>
            <a:pPr algn="l">
              <a:spcAft>
                <a:spcPts val="600"/>
              </a:spcAft>
            </a:pP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Design: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Single-arm, intravesical administration of CG0070 plus intravenous administration of Pembrolizumab</a:t>
            </a:r>
          </a:p>
          <a:p>
            <a:pPr algn="l">
              <a:spcAft>
                <a:spcPts val="600"/>
              </a:spcAft>
            </a:pP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CG0070 Regimen: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Induction courses = Weekly x 6 (1x10</a:t>
            </a:r>
            <a:r>
              <a:rPr lang="en-US" sz="1400" baseline="30000" dirty="0">
                <a:latin typeface="Times New Roman" charset="0"/>
                <a:ea typeface="Times New Roman" charset="0"/>
                <a:cs typeface="Times New Roman" charset="0"/>
              </a:rPr>
              <a:t>12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vp/mL)</a:t>
            </a:r>
          </a:p>
          <a:p>
            <a:pPr algn="l">
              <a:spcAft>
                <a:spcPts val="600"/>
              </a:spcAft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Second induction course</a:t>
            </a:r>
            <a:r>
              <a:rPr lang="en-US" sz="14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= Weekly x 6 at month 3 (1x10</a:t>
            </a:r>
            <a:r>
              <a:rPr lang="en-US" sz="1400" baseline="30000" dirty="0">
                <a:latin typeface="Times New Roman" charset="0"/>
                <a:ea typeface="Times New Roman" charset="0"/>
                <a:cs typeface="Times New Roman" charset="0"/>
              </a:rPr>
              <a:t>12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vp/mL)</a:t>
            </a:r>
          </a:p>
          <a:p>
            <a:pPr algn="l">
              <a:spcAft>
                <a:spcPts val="600"/>
              </a:spcAft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Maintenance courses</a:t>
            </a:r>
            <a:r>
              <a:rPr lang="en-US" sz="1400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= Weekly x 3 (1x10</a:t>
            </a:r>
            <a:r>
              <a:rPr lang="en-US" sz="1400" baseline="30000" dirty="0">
                <a:latin typeface="Times New Roman" charset="0"/>
                <a:ea typeface="Times New Roman" charset="0"/>
                <a:cs typeface="Times New Roman" charset="0"/>
              </a:rPr>
              <a:t>12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vp/mL)</a:t>
            </a:r>
          </a:p>
          <a:p>
            <a:pPr algn="l">
              <a:spcAft>
                <a:spcPts val="600"/>
              </a:spcAft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First year regimen is every 3 months. Second year regimen is every 6 months.</a:t>
            </a:r>
          </a:p>
          <a:p>
            <a:pPr algn="l">
              <a:spcAft>
                <a:spcPts val="600"/>
              </a:spcAft>
            </a:pP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Keytruda Regimen: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Pembrolizumab Every 3 Weeks (200mg)</a:t>
            </a:r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l">
              <a:spcAft>
                <a:spcPts val="600"/>
              </a:spcAft>
            </a:pP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Primary Endpoint: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12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mos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CR rate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1CA55D-9500-4643-8C33-1C12E87D64D8}"/>
              </a:ext>
            </a:extLst>
          </p:cNvPr>
          <p:cNvSpPr txBox="1">
            <a:spLocks/>
          </p:cNvSpPr>
          <p:nvPr/>
        </p:nvSpPr>
        <p:spPr>
          <a:xfrm>
            <a:off x="2538745" y="3982666"/>
            <a:ext cx="4193711" cy="435139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1pPr>
            <a:lvl2pPr marL="54864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2pPr>
            <a:lvl3pPr marL="82296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 panose="02070309020205020404" pitchFamily="49" charset="0"/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Study Administration Schedule 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C43895A1-CE46-4423-A940-AE70A9C35834}"/>
              </a:ext>
            </a:extLst>
          </p:cNvPr>
          <p:cNvSpPr txBox="1">
            <a:spLocks/>
          </p:cNvSpPr>
          <p:nvPr/>
        </p:nvSpPr>
        <p:spPr>
          <a:xfrm>
            <a:off x="2099220" y="6330972"/>
            <a:ext cx="7021284" cy="560076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baseline="30000" dirty="0">
                <a:solidFill>
                  <a:srgbClr val="535251"/>
                </a:solidFill>
                <a:latin typeface="Leelawadee" pitchFamily="34" charset="-34"/>
                <a:cs typeface="Leelawadee" pitchFamily="34" charset="-34"/>
              </a:rPr>
              <a:t>1</a:t>
            </a:r>
            <a:r>
              <a:rPr lang="en-US" sz="800" dirty="0">
                <a:solidFill>
                  <a:srgbClr val="535251"/>
                </a:solidFill>
                <a:latin typeface="Leelawadee" pitchFamily="34" charset="-34"/>
                <a:cs typeface="Leelawadee" pitchFamily="34" charset="-34"/>
              </a:rPr>
              <a:t> Second induction for non-responders at month 3.</a:t>
            </a:r>
          </a:p>
          <a:p>
            <a:pPr algn="l"/>
            <a:r>
              <a:rPr lang="en-US" sz="800" baseline="30000" dirty="0">
                <a:solidFill>
                  <a:srgbClr val="535251"/>
                </a:solidFill>
                <a:latin typeface="Leelawadee" pitchFamily="34" charset="-34"/>
                <a:cs typeface="Leelawadee" pitchFamily="34" charset="-34"/>
              </a:rPr>
              <a:t>2</a:t>
            </a:r>
            <a:r>
              <a:rPr lang="en-US" sz="800" dirty="0">
                <a:solidFill>
                  <a:srgbClr val="535251"/>
                </a:solidFill>
                <a:latin typeface="Leelawadee" pitchFamily="34" charset="-34"/>
                <a:cs typeface="Leelawadee" pitchFamily="34" charset="-34"/>
              </a:rPr>
              <a:t> Maintenance course for complete responders starting at month 3.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81" y="4269687"/>
            <a:ext cx="8559800" cy="2260600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377713A3-2E59-49FF-992C-286C71B0879F}"/>
              </a:ext>
            </a:extLst>
          </p:cNvPr>
          <p:cNvSpPr/>
          <p:nvPr/>
        </p:nvSpPr>
        <p:spPr>
          <a:xfrm>
            <a:off x="38100" y="1676401"/>
            <a:ext cx="8500019" cy="23434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6096671"/>
            <a:ext cx="8004719" cy="379696"/>
          </a:xfrm>
          <a:prstGeom prst="rect">
            <a:avLst/>
          </a:prstGeom>
          <a:solidFill>
            <a:srgbClr val="E1EB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Baseline and on treatment biopsies at day 10 or 20 (TBD)</a:t>
            </a:r>
          </a:p>
        </p:txBody>
      </p:sp>
    </p:spTree>
    <p:extLst>
      <p:ext uri="{BB962C8B-B14F-4D97-AF65-F5344CB8AC3E}">
        <p14:creationId xmlns:p14="http://schemas.microsoft.com/office/powerpoint/2010/main" val="2226805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Phase 2 CORE-001 study endpoints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r>
              <a:rPr lang="en-US" sz="2400" b="1" cap="all" dirty="0">
                <a:latin typeface="Times New Roman" charset="0"/>
                <a:ea typeface="Times New Roman" charset="0"/>
              </a:rPr>
              <a:t>1. Primary </a:t>
            </a:r>
          </a:p>
          <a:p>
            <a:pPr marL="742950" lvl="1" indent="-285750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buFont typeface="Arial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Complete response rate at 12 months </a:t>
            </a:r>
            <a:br>
              <a:rPr lang="en-US" dirty="0">
                <a:latin typeface="Times New Roman" charset="0"/>
                <a:ea typeface="PMingLiU" charset="0"/>
              </a:rPr>
            </a:br>
            <a:endParaRPr lang="en-US" sz="2400" dirty="0">
              <a:effectLst/>
              <a:latin typeface="Times New Roman" charset="0"/>
              <a:ea typeface="PMingLiU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r>
              <a:rPr lang="en-US" sz="2400" b="1" cap="all" dirty="0">
                <a:latin typeface="Times New Roman" charset="0"/>
                <a:ea typeface="Times New Roman" charset="0"/>
              </a:rPr>
              <a:t>2. Secondary </a:t>
            </a: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Safety of CG0070 and pembrolizumab (AEs) comparing incidence, severity and relationship using CTCAE version 5.0</a:t>
            </a: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Complete response rate at anytime on study</a:t>
            </a: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Complete response rate at 3, 6, 18, and 24 months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Duration of complete response (CR)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Time to cystectomy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Time to progression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Disease-specific survival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800100" lvl="1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Symbol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Overall survival (OS)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lvl="1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AU" sz="2000" dirty="0">
              <a:effectLst/>
              <a:latin typeface="Times New Roman" charset="0"/>
              <a:ea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15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Phase 2 CORE-001 study endpoints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r>
              <a:rPr lang="en-US" sz="2400" b="1" cap="all" dirty="0">
                <a:latin typeface="Times New Roman" charset="0"/>
                <a:ea typeface="Times New Roman" charset="0"/>
              </a:rPr>
              <a:t>3. Exploratory </a:t>
            </a: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Arial" charset="0"/>
              <a:buChar char="•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Evaluate anti-tumor and anti-viral immune response including assessment of immune response in the peripheral blood and tumor microenvironment to include PDL-1 and T‑cell infiltration and activation level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Arial" charset="0"/>
              <a:buChar char="•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Evaluate tumor E2F gene expression in tumor biopsy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Arial" charset="0"/>
              <a:buChar char="•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Evaluate changes in the blood and urine cytokine profile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SzPts val="800"/>
              <a:buFont typeface="Arial" charset="0"/>
              <a:buChar char="•"/>
              <a:tabLst>
                <a:tab pos="457200" algn="l"/>
                <a:tab pos="685800" algn="l"/>
              </a:tabLst>
            </a:pPr>
            <a:r>
              <a:rPr lang="en-US" sz="2000" dirty="0">
                <a:latin typeface="Times New Roman" charset="0"/>
                <a:ea typeface="PMingLiU" charset="0"/>
              </a:rPr>
              <a:t>Evaluate urine, blood, and tissue levels of CG0070</a:t>
            </a:r>
            <a:endParaRPr lang="en-AU" sz="2000" dirty="0">
              <a:latin typeface="Times New Roman" charset="0"/>
              <a:ea typeface="PMingLiU" charset="0"/>
            </a:endParaRPr>
          </a:p>
          <a:p>
            <a:pPr marL="342900" indent="-342900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buFont typeface="Arial" charset="0"/>
              <a:buChar char="•"/>
              <a:tabLst>
                <a:tab pos="457200" algn="l"/>
              </a:tabLst>
            </a:pPr>
            <a:endParaRPr lang="en-US" sz="2000" b="1" cap="all" dirty="0">
              <a:effectLst/>
              <a:latin typeface="Times New Roman" charset="0"/>
              <a:ea typeface="Times New Roman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US" sz="2000" b="1" cap="all" dirty="0">
              <a:latin typeface="Times New Roman" charset="0"/>
              <a:ea typeface="Times New Roman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US" sz="2000" b="1" cap="all" dirty="0">
              <a:effectLst/>
              <a:latin typeface="Times New Roman" charset="0"/>
              <a:ea typeface="Times New Roman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US" sz="2000" b="1" cap="all" dirty="0">
              <a:latin typeface="Times New Roman" charset="0"/>
              <a:ea typeface="Times New Roman" charset="0"/>
            </a:endParaRP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SzPts val="1200"/>
              <a:tabLst>
                <a:tab pos="457200" algn="l"/>
              </a:tabLst>
            </a:pPr>
            <a:endParaRPr lang="en-AU" sz="2000" dirty="0">
              <a:effectLst/>
              <a:latin typeface="Times New Roman" charset="0"/>
              <a:ea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8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Phase 2 CORE-001 Key Entry Criteria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130" y="884353"/>
            <a:ext cx="300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Inclusion Criteria: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69036" y="2353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774" y="184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28600" y="1346018"/>
            <a:ext cx="91440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Eastern Cooperative Oncology Group (ECOG) performance status 0 to 1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Pathologically confirmed NMIBC with CIS (with or without Ta/T1 disease)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Unresponsive to prior BCG therapy (</a:t>
            </a:r>
            <a:r>
              <a:rPr lang="en-US" sz="1600" i="1" dirty="0">
                <a:solidFill>
                  <a:srgbClr val="0000FF"/>
                </a:solidFill>
                <a:latin typeface="Times New Roman" charset="0"/>
                <a:ea typeface="宋体" charset="0"/>
                <a:cs typeface="Times New Roman" charset="0"/>
              </a:rPr>
              <a:t>Lerner 2015</a:t>
            </a: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) defined as:  persistent or recurrent CIS alone or with recurrent Ta/T1 (noninvasive papillary disease/tumor invades the sub-epithelial connective tissue) disease </a:t>
            </a:r>
            <a:r>
              <a:rPr lang="en-US" sz="1600" b="1" dirty="0">
                <a:latin typeface="Times New Roman" charset="0"/>
                <a:ea typeface="宋体" charset="0"/>
                <a:cs typeface="Times New Roman" charset="0"/>
              </a:rPr>
              <a:t>within 12 months of completion of adequate BCG therapy</a:t>
            </a: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.  An assessment within 15 months can also qualify when no assessment was performed within 12 months after completion of adequate BCG therapy.</a:t>
            </a:r>
          </a:p>
          <a:p>
            <a:pPr marL="914400" lvl="1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---Adequate BCG is defined as at least 5 treatments with induction BCG followed by at least 2 BCG treatments as </a:t>
            </a:r>
            <a:r>
              <a:rPr lang="en-US" sz="1600" dirty="0" err="1">
                <a:latin typeface="Times New Roman" charset="0"/>
                <a:ea typeface="宋体" charset="0"/>
                <a:cs typeface="Times New Roman" charset="0"/>
              </a:rPr>
              <a:t>reinduction</a:t>
            </a: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 or maintenance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Ineligible for radical cystectomy or refusal of radical cystectomy 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r>
              <a:rPr lang="en-US" sz="1600" dirty="0">
                <a:latin typeface="Times New Roman" charset="0"/>
                <a:ea typeface="宋体" charset="0"/>
                <a:cs typeface="Times New Roman" charset="0"/>
              </a:rPr>
              <a:t>Adequate organ function 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/>
            </a:pPr>
            <a:endParaRPr lang="en-AU" sz="1600" dirty="0">
              <a:latin typeface="Times New Roman" charset="0"/>
              <a:ea typeface="宋体" charset="0"/>
              <a:cs typeface="Times New Roman" charset="0"/>
            </a:endParaRPr>
          </a:p>
          <a:p>
            <a:pPr marL="800100" indent="-3429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AutoNum type="arabicPeriod" startAt="5"/>
            </a:pP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</a:pP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AutoNum type="arabicPeriod" startAt="3"/>
            </a:pPr>
            <a:endParaRPr lang="en-AU" dirty="0">
              <a:effectLst/>
              <a:latin typeface="Times New Roman" charset="0"/>
              <a:ea typeface="宋体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21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Phase 2 CORE-001 Study Eligibility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130" y="928278"/>
            <a:ext cx="300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Exclusion Criteria: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69036" y="2353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774" y="184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28600" y="1389943"/>
            <a:ext cx="914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1. Immuno-deficient due to chronic steroid or other immunosuppressant use, HIV, or prior organ transplant</a:t>
            </a: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Prior treatment with adenovirus-based cancer therapy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Prior therapy with or intolerant to prior checkpoint inhibitor therapy 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Clinically significant or active cardiac disease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Active autoimmune disease</a:t>
            </a: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endParaRPr lang="en-US" sz="1600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AutoNum type="arabicPeriod" startAt="2"/>
            </a:pPr>
            <a:endParaRPr lang="en-AU" sz="1600" dirty="0">
              <a:latin typeface="Times New Roman" charset="0"/>
              <a:ea typeface="宋体" charset="0"/>
              <a:cs typeface="Times New Roman" charset="0"/>
            </a:endParaRPr>
          </a:p>
          <a:p>
            <a:pPr marL="457200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</a:pP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dirty="0">
                <a:latin typeface="Times New Roman" charset="0"/>
                <a:ea typeface="宋体" charset="0"/>
                <a:cs typeface="Times New Roman" charset="0"/>
              </a:rPr>
              <a:t>	</a:t>
            </a: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</a:pPr>
            <a:endParaRPr lang="en-AU" dirty="0">
              <a:latin typeface="Times New Roman" charset="0"/>
              <a:ea typeface="宋体" charset="0"/>
              <a:cs typeface="Times New Roman" charset="0"/>
            </a:endParaRPr>
          </a:p>
          <a:p>
            <a:pPr marL="804545" indent="-347345" algn="just">
              <a:lnSpc>
                <a:spcPts val="1800"/>
              </a:lnSpc>
              <a:spcBef>
                <a:spcPts val="400"/>
              </a:spcBef>
              <a:spcAft>
                <a:spcPts val="800"/>
              </a:spcAft>
              <a:buAutoNum type="arabicPeriod" startAt="3"/>
            </a:pPr>
            <a:endParaRPr lang="en-AU" dirty="0">
              <a:effectLst/>
              <a:latin typeface="Times New Roman" charset="0"/>
              <a:ea typeface="宋体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8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 2020:  CG0070 for NMIBC unresponsive to BCG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BOND3 :  Phase 3 monotherapy CG0070</a:t>
            </a:r>
          </a:p>
          <a:p>
            <a:pPr lvl="1"/>
            <a:r>
              <a:rPr lang="en-US" dirty="0"/>
              <a:t>N=110 – global study including North America and Asia / Pacific regions</a:t>
            </a:r>
          </a:p>
          <a:p>
            <a:pPr lvl="1"/>
            <a:r>
              <a:rPr lang="en-US" dirty="0"/>
              <a:t>Target population:  NMIBC:  CIS +/- Ta/T1 (</a:t>
            </a:r>
            <a:r>
              <a:rPr lang="en-US" b="1" dirty="0"/>
              <a:t>plus possible Ta or T1 only pop as well- TBD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Q3 start targeted</a:t>
            </a:r>
          </a:p>
          <a:p>
            <a:pPr lvl="1"/>
            <a:r>
              <a:rPr lang="en-US" dirty="0"/>
              <a:t>Final protocol by end of year </a:t>
            </a:r>
          </a:p>
          <a:p>
            <a:pPr lvl="1"/>
            <a:r>
              <a:rPr lang="en-US" dirty="0"/>
              <a:t>Schedule/ endpoints- see later in slide deck</a:t>
            </a:r>
          </a:p>
          <a:p>
            <a:pPr lvl="1"/>
            <a:r>
              <a:rPr lang="en-US" dirty="0"/>
              <a:t>Virus </a:t>
            </a:r>
            <a:r>
              <a:rPr lang="en-US" dirty="0" err="1"/>
              <a:t>Pk</a:t>
            </a:r>
            <a:r>
              <a:rPr lang="en-US" dirty="0"/>
              <a:t>/PD -core virus based assays </a:t>
            </a:r>
          </a:p>
          <a:p>
            <a:pPr lvl="1"/>
            <a:r>
              <a:rPr lang="en-US" dirty="0"/>
              <a:t>Immune correlates- limit to biopsy in subset</a:t>
            </a:r>
          </a:p>
          <a:p>
            <a:pPr lvl="1"/>
            <a:r>
              <a:rPr lang="en-US" dirty="0"/>
              <a:t>Shedding- urine, saliva, rectal swab- pre, post dose for initial cycle?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CORE-1:  Phase 2 </a:t>
            </a:r>
            <a:r>
              <a:rPr lang="en-US" dirty="0" err="1"/>
              <a:t>pembrolizumab</a:t>
            </a:r>
            <a:r>
              <a:rPr lang="en-US" dirty="0"/>
              <a:t> plus CG0070 for NMIBC </a:t>
            </a:r>
          </a:p>
          <a:p>
            <a:pPr lvl="1"/>
            <a:r>
              <a:rPr lang="en-US" dirty="0"/>
              <a:t>N= 35-40  - North America only </a:t>
            </a:r>
          </a:p>
          <a:p>
            <a:pPr lvl="1"/>
            <a:r>
              <a:rPr lang="fr-FR" dirty="0"/>
              <a:t>Target population:  NMIBC:  CIS +/- Ta/T1 (</a:t>
            </a:r>
            <a:r>
              <a:rPr lang="fr-FR" b="1" dirty="0"/>
              <a:t>no Ta/ T1 </a:t>
            </a:r>
            <a:r>
              <a:rPr lang="fr-FR" b="1" dirty="0" err="1"/>
              <a:t>only</a:t>
            </a:r>
            <a:r>
              <a:rPr lang="fr-FR" b="1" dirty="0"/>
              <a:t> </a:t>
            </a:r>
            <a:r>
              <a:rPr lang="fr-FR" b="1" dirty="0" err="1"/>
              <a:t>subsets</a:t>
            </a:r>
            <a:r>
              <a:rPr lang="fr-FR" dirty="0"/>
              <a:t>)</a:t>
            </a:r>
            <a:endParaRPr lang="en-US" dirty="0"/>
          </a:p>
          <a:p>
            <a:pPr lvl="1"/>
            <a:r>
              <a:rPr lang="en-US" dirty="0"/>
              <a:t>Q2 start targeted </a:t>
            </a:r>
          </a:p>
          <a:p>
            <a:pPr lvl="1"/>
            <a:r>
              <a:rPr lang="en-US" dirty="0"/>
              <a:t>Final protocol by end of year </a:t>
            </a:r>
          </a:p>
          <a:p>
            <a:pPr lvl="1"/>
            <a:r>
              <a:rPr lang="en-US" dirty="0"/>
              <a:t>Schedule / endpoints – see later slide in this deck</a:t>
            </a:r>
          </a:p>
          <a:p>
            <a:pPr lvl="1"/>
            <a:r>
              <a:rPr lang="en-US" dirty="0"/>
              <a:t>Immune correlates on all patients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2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CG0070: Cancer-selective Oncolytic Adenovirus</a:t>
            </a:r>
            <a:br>
              <a:rPr lang="en-US" dirty="0"/>
            </a:br>
            <a:r>
              <a:rPr lang="en-US" sz="1800" dirty="0"/>
              <a:t>Engineered to Preferentially Replicate in Tumor Cells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152400" y="1609635"/>
            <a:ext cx="8839200" cy="632460"/>
            <a:chOff x="152400" y="1951166"/>
            <a:chExt cx="8839200" cy="632460"/>
          </a:xfrm>
        </p:grpSpPr>
        <p:cxnSp>
          <p:nvCxnSpPr>
            <p:cNvPr id="9" name="Elbow Connector 24">
              <a:extLst>
                <a:ext uri="{FF2B5EF4-FFF2-40B4-BE49-F238E27FC236}">
                  <a16:creationId xmlns:a16="http://schemas.microsoft.com/office/drawing/2014/main" id="{6CBFD631-9B55-4354-955F-17F65D4DA1EF}"/>
                </a:ext>
              </a:extLst>
            </p:cNvPr>
            <p:cNvCxnSpPr/>
            <p:nvPr/>
          </p:nvCxnSpPr>
          <p:spPr>
            <a:xfrm flipV="1">
              <a:off x="1446711" y="1951166"/>
              <a:ext cx="533400" cy="30480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26">
              <a:extLst>
                <a:ext uri="{FF2B5EF4-FFF2-40B4-BE49-F238E27FC236}">
                  <a16:creationId xmlns:a16="http://schemas.microsoft.com/office/drawing/2014/main" id="{1F7D7731-1009-4395-9562-133572047A69}"/>
                </a:ext>
              </a:extLst>
            </p:cNvPr>
            <p:cNvCxnSpPr/>
            <p:nvPr/>
          </p:nvCxnSpPr>
          <p:spPr>
            <a:xfrm flipV="1">
              <a:off x="3200400" y="1951166"/>
              <a:ext cx="533400" cy="30480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628478-B751-4431-B9B2-D3D6EA4EA4D8}"/>
                </a:ext>
              </a:extLst>
            </p:cNvPr>
            <p:cNvCxnSpPr/>
            <p:nvPr/>
          </p:nvCxnSpPr>
          <p:spPr>
            <a:xfrm>
              <a:off x="444500" y="2354232"/>
              <a:ext cx="2468880" cy="158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ECFD40-7FFA-474D-B82B-53694A701080}"/>
                </a:ext>
              </a:extLst>
            </p:cNvPr>
            <p:cNvCxnSpPr/>
            <p:nvPr/>
          </p:nvCxnSpPr>
          <p:spPr>
            <a:xfrm rot="5400000" flipH="1" flipV="1">
              <a:off x="2834958" y="2326133"/>
              <a:ext cx="152399" cy="69215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833700-DB54-410E-85ED-BEECFE524870}"/>
                </a:ext>
              </a:extLst>
            </p:cNvPr>
            <p:cNvCxnSpPr/>
            <p:nvPr/>
          </p:nvCxnSpPr>
          <p:spPr>
            <a:xfrm rot="5400000" flipH="1" flipV="1">
              <a:off x="2917508" y="2326133"/>
              <a:ext cx="152399" cy="69215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DD9CBC-0FC6-4A0B-9829-1FAA31B2960C}"/>
                </a:ext>
              </a:extLst>
            </p:cNvPr>
            <p:cNvCxnSpPr/>
            <p:nvPr/>
          </p:nvCxnSpPr>
          <p:spPr>
            <a:xfrm>
              <a:off x="2994025" y="2354232"/>
              <a:ext cx="5303520" cy="158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B16012-172D-4F04-994D-89EEE2942975}"/>
                </a:ext>
              </a:extLst>
            </p:cNvPr>
            <p:cNvCxnSpPr/>
            <p:nvPr/>
          </p:nvCxnSpPr>
          <p:spPr>
            <a:xfrm rot="5400000" flipH="1" flipV="1">
              <a:off x="8219754" y="2326133"/>
              <a:ext cx="152399" cy="69215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4CB3E8-BBA1-4463-9946-7F47EB6343C6}"/>
                </a:ext>
              </a:extLst>
            </p:cNvPr>
            <p:cNvCxnSpPr/>
            <p:nvPr/>
          </p:nvCxnSpPr>
          <p:spPr>
            <a:xfrm rot="5400000" flipH="1" flipV="1">
              <a:off x="8302304" y="2326133"/>
              <a:ext cx="152399" cy="69215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8D16E4-E1DD-4FA1-9687-1A7B7DEA57F5}"/>
                </a:ext>
              </a:extLst>
            </p:cNvPr>
            <p:cNvCxnSpPr/>
            <p:nvPr/>
          </p:nvCxnSpPr>
          <p:spPr>
            <a:xfrm>
              <a:off x="8386770" y="2354232"/>
              <a:ext cx="365760" cy="158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34603A-1D64-4EC5-92BF-B6674E2FFD69}"/>
                </a:ext>
              </a:extLst>
            </p:cNvPr>
            <p:cNvSpPr/>
            <p:nvPr/>
          </p:nvSpPr>
          <p:spPr>
            <a:xfrm>
              <a:off x="152400" y="2126426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entury Gothic" pitchFamily="34" charset="0"/>
                  <a:cs typeface="Leelawadee" panose="020B0502040204020203" pitchFamily="34" charset="-34"/>
                </a:rPr>
                <a:t>ITR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E96BCB-AC90-4AE3-B608-0B865642B80A}"/>
                </a:ext>
              </a:extLst>
            </p:cNvPr>
            <p:cNvSpPr/>
            <p:nvPr/>
          </p:nvSpPr>
          <p:spPr>
            <a:xfrm>
              <a:off x="838200" y="2126426"/>
              <a:ext cx="36576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entury Gothic" pitchFamily="34" charset="0"/>
                  <a:cs typeface="Leelawadee" panose="020B0502040204020203" pitchFamily="34" charset="-34"/>
                </a:rPr>
                <a:t>pA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86D509-60B9-49AF-AB48-60ED2B42F50C}"/>
                </a:ext>
              </a:extLst>
            </p:cNvPr>
            <p:cNvSpPr/>
            <p:nvPr/>
          </p:nvSpPr>
          <p:spPr>
            <a:xfrm>
              <a:off x="2168433" y="2126426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entury Gothic" pitchFamily="34" charset="0"/>
                  <a:cs typeface="Leelawadee" panose="020B0502040204020203" pitchFamily="34" charset="-34"/>
                </a:rPr>
                <a:t>E1A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A3BE47-AF01-4D14-A3E6-9963A850AA0E}"/>
                </a:ext>
              </a:extLst>
            </p:cNvPr>
            <p:cNvSpPr/>
            <p:nvPr/>
          </p:nvSpPr>
          <p:spPr>
            <a:xfrm>
              <a:off x="3746863" y="2126426"/>
              <a:ext cx="838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entury Gothic" pitchFamily="34" charset="0"/>
                  <a:cs typeface="Leelawadee" panose="020B0502040204020203" pitchFamily="34" charset="-34"/>
                </a:rPr>
                <a:t>12.5, 6.7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68A4C3-B845-477C-99E6-EF2FDC506F29}"/>
                </a:ext>
              </a:extLst>
            </p:cNvPr>
            <p:cNvSpPr/>
            <p:nvPr/>
          </p:nvSpPr>
          <p:spPr>
            <a:xfrm>
              <a:off x="4659085" y="2126426"/>
              <a:ext cx="1143000" cy="457200"/>
            </a:xfrm>
            <a:prstGeom prst="rect">
              <a:avLst/>
            </a:prstGeom>
            <a:solidFill>
              <a:srgbClr val="3479C4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itchFamily="34" charset="0"/>
                  <a:cs typeface="Leelawadee" panose="020B0502040204020203" pitchFamily="34" charset="-34"/>
                </a:rPr>
                <a:t>GM-CSF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40B697-8D27-4F39-A2C8-58D6EFFAD782}"/>
                </a:ext>
              </a:extLst>
            </p:cNvPr>
            <p:cNvSpPr/>
            <p:nvPr/>
          </p:nvSpPr>
          <p:spPr>
            <a:xfrm>
              <a:off x="1256211" y="2126426"/>
              <a:ext cx="914400" cy="457200"/>
            </a:xfrm>
            <a:prstGeom prst="rect">
              <a:avLst/>
            </a:prstGeom>
            <a:solidFill>
              <a:srgbClr val="3479C4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itchFamily="34" charset="0"/>
                  <a:cs typeface="Leelawadee" panose="020B0502040204020203" pitchFamily="34" charset="-34"/>
                </a:rPr>
                <a:t>E2F-1P</a:t>
              </a:r>
              <a:endParaRPr lang="en-US" sz="2000" b="1" dirty="0">
                <a:solidFill>
                  <a:schemeClr val="bg1"/>
                </a:solidFill>
                <a:latin typeface="Century Gothic" pitchFamily="34" charset="0"/>
                <a:cs typeface="Leelawadee" panose="020B05020402040202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2A6B49-453A-4BEC-A7E0-1B9E862E9122}"/>
                </a:ext>
              </a:extLst>
            </p:cNvPr>
            <p:cNvSpPr/>
            <p:nvPr/>
          </p:nvSpPr>
          <p:spPr>
            <a:xfrm>
              <a:off x="3200400" y="2126426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entury Gothic" pitchFamily="34" charset="0"/>
                  <a:cs typeface="Leelawadee" panose="020B0502040204020203" pitchFamily="34" charset="-34"/>
                </a:rPr>
                <a:t>E3 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5DD27B-8354-48EA-989F-8E780B422FDD}"/>
                </a:ext>
              </a:extLst>
            </p:cNvPr>
            <p:cNvSpPr/>
            <p:nvPr/>
          </p:nvSpPr>
          <p:spPr>
            <a:xfrm>
              <a:off x="5867400" y="2126426"/>
              <a:ext cx="173736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  <a:cs typeface="Leelawadee" panose="020B0502040204020203" pitchFamily="34" charset="-34"/>
                </a:rPr>
                <a:t>ADP, RIDa, RIDb, 14.7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76209D-D8DC-43D1-8614-B9823B45F04B}"/>
                </a:ext>
              </a:extLst>
            </p:cNvPr>
            <p:cNvSpPr/>
            <p:nvPr/>
          </p:nvSpPr>
          <p:spPr>
            <a:xfrm>
              <a:off x="7604759" y="2126426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  <a:cs typeface="Leelawadee" panose="020B0502040204020203" pitchFamily="34" charset="-34"/>
                </a:rPr>
                <a:t>Fiber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70F154-E656-4FE6-8214-698279B9A465}"/>
                </a:ext>
              </a:extLst>
            </p:cNvPr>
            <p:cNvSpPr/>
            <p:nvPr/>
          </p:nvSpPr>
          <p:spPr>
            <a:xfrm>
              <a:off x="8534400" y="2126426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entury Gothic" pitchFamily="34" charset="0"/>
                  <a:cs typeface="Leelawadee" panose="020B0502040204020203" pitchFamily="34" charset="-34"/>
                </a:rPr>
                <a:t>ITR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ED76249-7533-4830-AE05-C6487F847AF6}"/>
              </a:ext>
            </a:extLst>
          </p:cNvPr>
          <p:cNvSpPr txBox="1"/>
          <p:nvPr/>
        </p:nvSpPr>
        <p:spPr>
          <a:xfrm>
            <a:off x="542544" y="2630269"/>
            <a:ext cx="704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79C4"/>
                </a:solidFill>
                <a:latin typeface="Century Gothic" pitchFamily="34" charset="0"/>
                <a:cs typeface="Leelawadee" panose="020B0502040204020203" pitchFamily="34" charset="-34"/>
              </a:rPr>
              <a:t>E2F </a:t>
            </a:r>
            <a:r>
              <a:rPr lang="en-US" b="1" dirty="0">
                <a:latin typeface="Century Gothic" pitchFamily="34" charset="0"/>
                <a:cs typeface="Leelawadee" panose="020B0502040204020203" pitchFamily="34" charset="-34"/>
              </a:rPr>
              <a:t>Promoter</a:t>
            </a:r>
            <a:r>
              <a:rPr lang="en-US" dirty="0">
                <a:solidFill>
                  <a:srgbClr val="3479C4"/>
                </a:solidFill>
                <a:latin typeface="Century Gothic" pitchFamily="34" charset="0"/>
                <a:cs typeface="Leelawadee" panose="020B0502040204020203" pitchFamily="34" charset="-34"/>
              </a:rPr>
              <a:t> </a:t>
            </a:r>
            <a:r>
              <a:rPr lang="en-US" dirty="0">
                <a:latin typeface="Century Gothic" pitchFamily="34" charset="0"/>
                <a:cs typeface="Leelawadee" panose="020B0502040204020203" pitchFamily="34" charset="-34"/>
              </a:rPr>
              <a:t>along with </a:t>
            </a:r>
            <a:r>
              <a:rPr lang="en-US" b="1" dirty="0">
                <a:solidFill>
                  <a:srgbClr val="3479C4"/>
                </a:solidFill>
                <a:latin typeface="Century Gothic" pitchFamily="34" charset="0"/>
                <a:cs typeface="Leelawadee" panose="020B0502040204020203" pitchFamily="34" charset="-34"/>
              </a:rPr>
              <a:t>GM-CSF </a:t>
            </a:r>
            <a:r>
              <a:rPr lang="en-US" b="1" dirty="0">
                <a:latin typeface="Century Gothic" pitchFamily="34" charset="0"/>
                <a:cs typeface="Leelawadee" panose="020B0502040204020203" pitchFamily="34" charset="-34"/>
              </a:rPr>
              <a:t>transgene</a:t>
            </a:r>
            <a:r>
              <a:rPr lang="en-US" b="1" dirty="0">
                <a:solidFill>
                  <a:srgbClr val="3479C4"/>
                </a:solidFill>
                <a:latin typeface="Century Gothic" pitchFamily="34" charset="0"/>
                <a:cs typeface="Leelawadee" panose="020B0502040204020203" pitchFamily="34" charset="-34"/>
              </a:rPr>
              <a:t> </a:t>
            </a:r>
            <a:r>
              <a:rPr lang="en-US" dirty="0">
                <a:latin typeface="Century Gothic" pitchFamily="34" charset="0"/>
                <a:cs typeface="Leelawadee" panose="020B0502040204020203" pitchFamily="34" charset="-34"/>
              </a:rPr>
              <a:t>inserted into</a:t>
            </a:r>
          </a:p>
          <a:p>
            <a:pPr algn="ctr"/>
            <a:r>
              <a:rPr lang="en-US" dirty="0">
                <a:latin typeface="Century Gothic" pitchFamily="34" charset="0"/>
                <a:cs typeface="Leelawadee" panose="020B0502040204020203" pitchFamily="34" charset="-34"/>
              </a:rPr>
              <a:t>wild-type adenovirus backbone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BB6699-9B33-4E81-8CFC-F89C076D311B}"/>
              </a:ext>
            </a:extLst>
          </p:cNvPr>
          <p:cNvCxnSpPr/>
          <p:nvPr/>
        </p:nvCxnSpPr>
        <p:spPr>
          <a:xfrm rot="5400000">
            <a:off x="1568609" y="2487427"/>
            <a:ext cx="27432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E686AF-F169-4C90-BD6C-7A4FA913BD80}"/>
              </a:ext>
            </a:extLst>
          </p:cNvPr>
          <p:cNvCxnSpPr/>
          <p:nvPr/>
        </p:nvCxnSpPr>
        <p:spPr>
          <a:xfrm rot="5400000">
            <a:off x="5092859" y="2487427"/>
            <a:ext cx="27432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57200" y="3794760"/>
          <a:ext cx="8229600" cy="1920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Gene / Protein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E2F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Leads to selective viral replication in tumor cells, but not normal cells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E1A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Viral gene retains wild-type adenovirus lytic 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GM-CSF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GM-CSF activates and matures antigen-presenting cells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Oncolytic Immunotherapy</a:t>
            </a:r>
            <a:br>
              <a:rPr lang="en-US" dirty="0"/>
            </a:br>
            <a:r>
              <a:rPr lang="en-US" sz="1800" dirty="0"/>
              <a:t>”Two-pronged” Attack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" y="1674416"/>
            <a:ext cx="8869680" cy="42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1216152" y="1295400"/>
            <a:ext cx="3108960" cy="800916"/>
            <a:chOff x="1082040" y="1180284"/>
            <a:chExt cx="3108960" cy="800916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600200" y="1180284"/>
              <a:ext cx="2590800" cy="800916"/>
            </a:xfrm>
            <a:prstGeom prst="rect">
              <a:avLst/>
            </a:prstGeom>
          </p:spPr>
          <p:txBody>
            <a:bodyPr lIns="0" anchor="ctr"/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Arial Narrow"/>
                  <a:ea typeface="ＭＳ Ｐゴシック" pitchFamily="-97" charset="-128"/>
                  <a:cs typeface="+mj-cs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  <a:ea typeface="ＭＳ Ｐゴシック" pitchFamily="-97" charset="-128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  <a:ea typeface="ＭＳ Ｐゴシック" pitchFamily="-97" charset="-128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  <a:ea typeface="ＭＳ Ｐゴシック" pitchFamily="-97" charset="-128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  <a:ea typeface="ＭＳ Ｐゴシック" pitchFamily="-97" charset="-128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</a:defRPr>
              </a:lvl9pPr>
            </a:lstStyle>
            <a:p>
              <a:pPr algn="l"/>
              <a:r>
                <a:rPr lang="en-US" sz="1600" cap="small" dirty="0">
                  <a:latin typeface="Century Gothic" pitchFamily="34" charset="0"/>
                  <a:cs typeface="Leelawadee" pitchFamily="34" charset="-34"/>
                </a:rPr>
                <a:t>Targeting and Destroying of Cancer Cells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082040" y="1397862"/>
              <a:ext cx="365760" cy="365760"/>
            </a:xfrm>
            <a:prstGeom prst="ellipse">
              <a:avLst/>
            </a:prstGeom>
            <a:solidFill>
              <a:srgbClr val="003F60"/>
            </a:solidFill>
            <a:ln w="19050">
              <a:solidFill>
                <a:srgbClr val="3479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entury Gothic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6152" y="5144316"/>
            <a:ext cx="3032760" cy="800916"/>
            <a:chOff x="2834640" y="5447484"/>
            <a:chExt cx="3032760" cy="800916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3352800" y="5447484"/>
              <a:ext cx="2514600" cy="800916"/>
            </a:xfrm>
            <a:prstGeom prst="rect">
              <a:avLst/>
            </a:prstGeom>
          </p:spPr>
          <p:txBody>
            <a:bodyPr lIns="0" anchor="ctr"/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Arial Narrow"/>
                  <a:ea typeface="ＭＳ Ｐゴシック" pitchFamily="-97" charset="-128"/>
                  <a:cs typeface="+mj-cs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  <a:ea typeface="ＭＳ Ｐゴシック" pitchFamily="-97" charset="-128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  <a:ea typeface="ＭＳ Ｐゴシック" pitchFamily="-97" charset="-128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  <a:ea typeface="ＭＳ Ｐゴシック" pitchFamily="-97" charset="-128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  <a:ea typeface="ＭＳ Ｐゴシック" pitchFamily="-97" charset="-128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Narrow" pitchFamily="-97" charset="0"/>
                </a:defRPr>
              </a:lvl9pPr>
            </a:lstStyle>
            <a:p>
              <a:pPr algn="l"/>
              <a:r>
                <a:rPr lang="en-US" sz="1600" cap="small" dirty="0">
                  <a:latin typeface="Century Gothic" pitchFamily="34" charset="0"/>
                  <a:cs typeface="Leelawadee" pitchFamily="34" charset="-34"/>
                </a:rPr>
                <a:t>Stimulation of Anti-tumor Immune Response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834640" y="5665062"/>
              <a:ext cx="365760" cy="365760"/>
            </a:xfrm>
            <a:prstGeom prst="ellipse">
              <a:avLst/>
            </a:prstGeom>
            <a:solidFill>
              <a:srgbClr val="003F60"/>
            </a:solidFill>
            <a:ln w="19050">
              <a:solidFill>
                <a:srgbClr val="3479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entury Gothic" pitchFamily="34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1AB1-9824-42E2-99FC-CB6A6F08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Clinical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E5FD2-8765-47AC-B8F5-96E8DDBAFE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Approximately 100 NMIBC patients have been treated with CG0070 to date</a:t>
            </a:r>
          </a:p>
          <a:p>
            <a:r>
              <a:rPr lang="en-US" dirty="0"/>
              <a:t>Mild to moderate toxicity profile, AEs mainly localized to the bladder (e.g. dysuria)</a:t>
            </a:r>
          </a:p>
          <a:p>
            <a:r>
              <a:rPr lang="en-US" dirty="0"/>
              <a:t>2 Clinical trials completed– Publications completed</a:t>
            </a:r>
          </a:p>
          <a:p>
            <a:pPr lvl="1"/>
            <a:r>
              <a:rPr lang="en-US" sz="1600" dirty="0"/>
              <a:t>Phase 1 Dose Escalation and Proof of Mechanism: V0046</a:t>
            </a:r>
          </a:p>
          <a:p>
            <a:pPr lvl="1"/>
            <a:r>
              <a:rPr lang="en-US" sz="1600" dirty="0"/>
              <a:t>Phase 2 Efficacy: BOND 2</a:t>
            </a:r>
          </a:p>
        </p:txBody>
      </p:sp>
    </p:spTree>
    <p:extLst>
      <p:ext uri="{BB962C8B-B14F-4D97-AF65-F5344CB8AC3E}">
        <p14:creationId xmlns:p14="http://schemas.microsoft.com/office/powerpoint/2010/main" val="110965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Phase 1 Monotherapy Study for NMIBC (V0046)</a:t>
            </a:r>
            <a:br>
              <a:rPr lang="en-US" dirty="0"/>
            </a:br>
            <a:r>
              <a:rPr lang="en-US" sz="1800" dirty="0"/>
              <a:t>Anti-bladder Cancer Efficacy Achieved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98F7AD-EC84-4932-A67D-EBBE1F597AF3}"/>
              </a:ext>
            </a:extLst>
          </p:cNvPr>
          <p:cNvSpPr txBox="1">
            <a:spLocks/>
          </p:cNvSpPr>
          <p:nvPr/>
        </p:nvSpPr>
        <p:spPr>
          <a:xfrm>
            <a:off x="2213224" y="6336791"/>
            <a:ext cx="6217920" cy="430793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Burke J, et al. </a:t>
            </a:r>
            <a:r>
              <a:rPr lang="en-US" sz="800" i="1" dirty="0">
                <a:latin typeface="Century Gothic" pitchFamily="34" charset="0"/>
                <a:cs typeface="Leelawadee" pitchFamily="34" charset="-34"/>
              </a:rPr>
              <a:t>J Urology</a:t>
            </a:r>
            <a:r>
              <a:rPr lang="en-US" sz="800" dirty="0">
                <a:latin typeface="Century Gothic" pitchFamily="34" charset="0"/>
                <a:cs typeface="Leelawadee" pitchFamily="34" charset="-34"/>
              </a:rPr>
              <a:t>. 2012.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DE7668-38D4-482F-87BA-77FE1A70BBC3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8229600" cy="2011680"/>
          </a:xfrm>
          <a:prstGeom prst="rect">
            <a:avLst/>
          </a:prstGeom>
        </p:spPr>
        <p:txBody>
          <a:bodyPr lIns="0" anchor="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N =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35, NMIBC CIS or CIS with Ta/T1, and Ta, or T1 	   </a:t>
            </a: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Trial Type: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Open label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Multi-dose: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 1x10</a:t>
            </a:r>
            <a:r>
              <a:rPr lang="en-US" sz="1800" baseline="30000" dirty="0">
                <a:latin typeface="Century Gothic" pitchFamily="34" charset="0"/>
                <a:cs typeface="Leelawadee" pitchFamily="34" charset="-34"/>
              </a:rPr>
              <a:t>12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, 3x10</a:t>
            </a:r>
            <a:r>
              <a:rPr lang="en-US" sz="1800" baseline="30000" dirty="0">
                <a:latin typeface="Century Gothic" pitchFamily="34" charset="0"/>
                <a:cs typeface="Leelawadee" pitchFamily="34" charset="-34"/>
              </a:rPr>
              <a:t>12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, 1x10</a:t>
            </a:r>
            <a:r>
              <a:rPr lang="en-US" sz="1800" baseline="30000" dirty="0">
                <a:latin typeface="Century Gothic" pitchFamily="34" charset="0"/>
                <a:cs typeface="Leelawadee" pitchFamily="34" charset="-34"/>
              </a:rPr>
              <a:t>13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, 3x10</a:t>
            </a:r>
            <a:r>
              <a:rPr lang="en-US" sz="1800" baseline="30000" dirty="0">
                <a:latin typeface="Century Gothic" pitchFamily="34" charset="0"/>
                <a:cs typeface="Leelawadee" pitchFamily="34" charset="-34"/>
              </a:rPr>
              <a:t>13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 viral particles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Multi-schedule: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Single dose, every 28 days, weekly x 6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Objective: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Dose-escalation trial of intravesical CG0070 for superficial transitional cell carcinoma of the bladder after BCG failure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7200" y="3398520"/>
            <a:ext cx="2743200" cy="2848134"/>
            <a:chOff x="370114" y="3398520"/>
            <a:chExt cx="2743200" cy="2848134"/>
          </a:xfrm>
        </p:grpSpPr>
        <p:grpSp>
          <p:nvGrpSpPr>
            <p:cNvPr id="7" name="Group 6"/>
            <p:cNvGrpSpPr/>
            <p:nvPr/>
          </p:nvGrpSpPr>
          <p:grpSpPr>
            <a:xfrm>
              <a:off x="520863" y="3845499"/>
              <a:ext cx="2441702" cy="2401155"/>
              <a:chOff x="6186829" y="3700245"/>
              <a:chExt cx="2441702" cy="2401155"/>
            </a:xfrm>
          </p:grpSpPr>
          <p:graphicFrame>
            <p:nvGraphicFramePr>
              <p:cNvPr id="8" name="Chart 7"/>
              <p:cNvGraphicFramePr/>
              <p:nvPr/>
            </p:nvGraphicFramePr>
            <p:xfrm>
              <a:off x="6498838" y="3700245"/>
              <a:ext cx="1817685" cy="18176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6859221" y="4285922"/>
                <a:ext cx="1117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3479C4"/>
                    </a:solidFill>
                    <a:latin typeface="Century Gothic" pitchFamily="34" charset="0"/>
                    <a:cs typeface="Leelawadee" pitchFamily="34" charset="-34"/>
                  </a:rPr>
                  <a:t>49%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86829" y="5455069"/>
                <a:ext cx="24417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itchFamily="34" charset="0"/>
                    <a:cs typeface="Leelawadee" pitchFamily="34" charset="-34"/>
                  </a:rPr>
                  <a:t>Overall CR</a:t>
                </a:r>
              </a:p>
              <a:p>
                <a:pPr algn="ctr"/>
                <a:r>
                  <a:rPr lang="en-US" sz="1200" dirty="0">
                    <a:latin typeface="Century Gothic" pitchFamily="34" charset="0"/>
                    <a:cs typeface="Leelawadee" pitchFamily="34" charset="-34"/>
                  </a:rPr>
                  <a:t>(17/35)</a:t>
                </a:r>
              </a:p>
              <a:p>
                <a:pPr algn="ctr"/>
                <a:r>
                  <a:rPr lang="en-US" sz="1200" dirty="0">
                    <a:latin typeface="Century Gothic" pitchFamily="34" charset="0"/>
                    <a:cs typeface="Leelawadee" pitchFamily="34" charset="-34"/>
                  </a:rPr>
                  <a:t>Median Duration: 10.4 months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70114" y="3398520"/>
              <a:ext cx="2743200" cy="411480"/>
              <a:chOff x="370114" y="3398520"/>
              <a:chExt cx="2743200" cy="41148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70114" y="3398520"/>
                <a:ext cx="2743200" cy="2743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cap="small" dirty="0">
                    <a:solidFill>
                      <a:schemeClr val="tx1"/>
                    </a:solidFill>
                    <a:latin typeface="Century Gothic" pitchFamily="34" charset="0"/>
                  </a:rPr>
                  <a:t>3-month Response</a:t>
                </a: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flipH="1" flipV="1">
                <a:off x="1601125" y="3627120"/>
                <a:ext cx="281178" cy="18288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611880" y="3398520"/>
            <a:ext cx="2651760" cy="411480"/>
            <a:chOff x="3424226" y="3398520"/>
            <a:chExt cx="2651760" cy="411480"/>
          </a:xfrm>
        </p:grpSpPr>
        <p:sp>
          <p:nvSpPr>
            <p:cNvPr id="15" name="Rectangle 14"/>
            <p:cNvSpPr/>
            <p:nvPr/>
          </p:nvSpPr>
          <p:spPr>
            <a:xfrm>
              <a:off x="3424226" y="3398520"/>
              <a:ext cx="265176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cap="small" dirty="0">
                  <a:solidFill>
                    <a:schemeClr val="tx1"/>
                  </a:solidFill>
                  <a:latin typeface="Century Gothic" pitchFamily="34" charset="0"/>
                </a:rPr>
                <a:t>CR by Schedule</a:t>
              </a:r>
            </a:p>
          </p:txBody>
        </p:sp>
        <p:sp>
          <p:nvSpPr>
            <p:cNvPr id="16" name="Isosceles Triangle 15"/>
            <p:cNvSpPr/>
            <p:nvPr/>
          </p:nvSpPr>
          <p:spPr>
            <a:xfrm flipH="1" flipV="1">
              <a:off x="4614204" y="3627120"/>
              <a:ext cx="271805" cy="18288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15330"/>
              </p:ext>
            </p:extLst>
          </p:nvPr>
        </p:nvGraphicFramePr>
        <p:xfrm>
          <a:off x="3611880" y="4017851"/>
          <a:ext cx="2651760" cy="2133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Schedule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Single Dose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3/13 (23%)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Every 28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7/13 (54%)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Weekly x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7/9 (78%)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Multi-Dose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(Every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 28 days + Weekly x 6)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entury Gothic" pitchFamily="34" charset="0"/>
                        <a:cs typeface="Leelawadee" panose="020B05020402040202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14/22 (64%)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17/35 (49%)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675120" y="3398520"/>
            <a:ext cx="2011680" cy="411480"/>
            <a:chOff x="6292856" y="3398520"/>
            <a:chExt cx="2011680" cy="411480"/>
          </a:xfrm>
        </p:grpSpPr>
        <p:sp>
          <p:nvSpPr>
            <p:cNvPr id="19" name="Rectangle 18"/>
            <p:cNvSpPr/>
            <p:nvPr/>
          </p:nvSpPr>
          <p:spPr>
            <a:xfrm>
              <a:off x="6292856" y="3398520"/>
              <a:ext cx="201168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cap="small" dirty="0">
                  <a:solidFill>
                    <a:schemeClr val="tx1"/>
                  </a:solidFill>
                  <a:latin typeface="Century Gothic" pitchFamily="34" charset="0"/>
                </a:rPr>
                <a:t>CR by Dose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 flipH="1" flipV="1">
              <a:off x="7195598" y="3627120"/>
              <a:ext cx="206197" cy="18288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23153"/>
              </p:ext>
            </p:extLst>
          </p:nvPr>
        </p:nvGraphicFramePr>
        <p:xfrm>
          <a:off x="6675120" y="4017851"/>
          <a:ext cx="2011680" cy="173401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Dose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1 x 10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12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 vp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itchFamily="34" charset="0"/>
                        <a:cs typeface="Leelawadee" panose="020B050204020402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8/13 (62%)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3 x 10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12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 vp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itchFamily="34" charset="0"/>
                        <a:cs typeface="Leelawadee" panose="020B050204020402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4/9 (44%)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4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1 x 10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13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 vp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itchFamily="34" charset="0"/>
                        <a:cs typeface="Leelawadee" panose="020B050204020402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5/10 (50%)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3 x 10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13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 pitchFamily="34" charset="-34"/>
                        </a:rPr>
                        <a:t> vp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itchFamily="34" charset="0"/>
                        <a:cs typeface="Leelawadee" panose="020B050204020402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0/3 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Phase 1 Monotherapy Study for NMIBC (V0046)</a:t>
            </a:r>
            <a:br>
              <a:rPr lang="en-US" dirty="0"/>
            </a:br>
            <a:r>
              <a:rPr lang="en-US" sz="1800" dirty="0"/>
              <a:t>Favorable Safety Profile Achieved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98F7AD-EC84-4932-A67D-EBBE1F597AF3}"/>
              </a:ext>
            </a:extLst>
          </p:cNvPr>
          <p:cNvSpPr txBox="1">
            <a:spLocks/>
          </p:cNvSpPr>
          <p:nvPr/>
        </p:nvSpPr>
        <p:spPr>
          <a:xfrm>
            <a:off x="2213224" y="6336791"/>
            <a:ext cx="6217920" cy="430793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* Figure not pictured</a:t>
            </a:r>
          </a:p>
          <a:p>
            <a:pPr algn="l"/>
            <a:r>
              <a:rPr lang="en-US" sz="800" dirty="0">
                <a:latin typeface="Century Gothic" pitchFamily="34" charset="0"/>
                <a:cs typeface="Leelawadee" pitchFamily="34" charset="-34"/>
              </a:rPr>
              <a:t>Burke J, et al. </a:t>
            </a:r>
            <a:r>
              <a:rPr lang="en-US" sz="800" i="1" dirty="0">
                <a:latin typeface="Century Gothic" pitchFamily="34" charset="0"/>
                <a:cs typeface="Leelawadee" pitchFamily="34" charset="-34"/>
              </a:rPr>
              <a:t>J Urology</a:t>
            </a:r>
            <a:r>
              <a:rPr lang="en-US" sz="800" dirty="0">
                <a:latin typeface="Century Gothic" pitchFamily="34" charset="0"/>
                <a:cs typeface="Leelawadee" pitchFamily="34" charset="-34"/>
              </a:rPr>
              <a:t>. 2012.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33400" y="1234915"/>
          <a:ext cx="2194560" cy="35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Adverse Event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% Freq.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Dysuria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71.4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Hematuria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42.9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Urinary Frequency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42.9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Urgency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36.3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Urine Abnormality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31.4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Bladder Spasm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28.6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Nocturia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22.9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Fatigue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20.0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Arthralgia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17.1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Bladder Discomfort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14.3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Abdominal Pain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14.3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Myalgia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11.4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Influenza-like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 Illness</a:t>
                      </a:r>
                      <a:endParaRPr lang="en-US" sz="1050" dirty="0">
                        <a:solidFill>
                          <a:schemeClr val="tx1"/>
                        </a:solidFill>
                        <a:latin typeface="Century Gothic" pitchFamily="34" charset="0"/>
                        <a:cs typeface="Leelawadee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itchFamily="34" charset="-34"/>
                        </a:rPr>
                        <a:t>11.4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0718" y="1835161"/>
            <a:ext cx="3749040" cy="2862747"/>
          </a:xfrm>
          <a:prstGeom prst="rect">
            <a:avLst/>
          </a:prstGeom>
        </p:spPr>
      </p:pic>
      <p:sp>
        <p:nvSpPr>
          <p:cNvPr id="24" name="Text Placeholder 2"/>
          <p:cNvSpPr txBox="1">
            <a:spLocks/>
          </p:cNvSpPr>
          <p:nvPr/>
        </p:nvSpPr>
        <p:spPr>
          <a:xfrm>
            <a:off x="3122158" y="1191035"/>
            <a:ext cx="3566160" cy="548640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1pPr>
            <a:lvl2pPr marL="54864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2pPr>
            <a:lvl3pPr marL="82296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  <a:latin typeface="Century Gothic" pitchFamily="34" charset="0"/>
              </a:rPr>
              <a:t>Geometric Mean Values of CG0070 Genomes in Urine vs. Time in Single Dose Cohorts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084558" y="1234915"/>
          <a:ext cx="1554480" cy="1005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Single Dose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By Day 29, 0% had quantifiable CG0070 genomes in urine; 7.7% (1/13) in plasma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084558" y="2503645"/>
          <a:ext cx="1554480" cy="1005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Weekly x 6*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At 29 days after last Rx, 11.1% (1/9) quantifiable in urine and plasma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084558" y="3772375"/>
          <a:ext cx="1554480" cy="1005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Every 28 Days*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itchFamily="34" charset="0"/>
                          <a:cs typeface="Leelawadee" panose="020B0502040204020203"/>
                        </a:rPr>
                        <a:t>After last dose, 27.3% (3/11) quantifiable in urine; 7.7% (1/3) in plasma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4968240"/>
            <a:ext cx="8686800" cy="12801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Most reported AEs were Grade 1 or 2, transient, and none were considered clinically significant; most common was local bladder toxicity</a:t>
            </a:r>
          </a:p>
          <a:p>
            <a:pPr>
              <a:spcAft>
                <a:spcPts val="1200"/>
              </a:spcAft>
            </a:pPr>
            <a:r>
              <a:rPr lang="en-US" dirty="0"/>
              <a:t>A single Grade 3 event (lymphopenia - related to traumatic catheterization) was reported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8140"/>
            <a:ext cx="9144000" cy="822960"/>
          </a:xfrm>
        </p:spPr>
        <p:txBody>
          <a:bodyPr>
            <a:noAutofit/>
          </a:bodyPr>
          <a:lstStyle/>
          <a:p>
            <a:r>
              <a:rPr lang="en-US" dirty="0"/>
              <a:t>Phase 2 Monotherapy Study for NMIBC (BOND2)</a:t>
            </a:r>
            <a:br>
              <a:rPr lang="en-US" dirty="0"/>
            </a:br>
            <a:r>
              <a:rPr lang="en-US" sz="1800" dirty="0"/>
              <a:t>Protocol Summary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98F7AD-EC84-4932-A67D-EBBE1F597AF3}"/>
              </a:ext>
            </a:extLst>
          </p:cNvPr>
          <p:cNvSpPr txBox="1">
            <a:spLocks/>
          </p:cNvSpPr>
          <p:nvPr/>
        </p:nvSpPr>
        <p:spPr>
          <a:xfrm>
            <a:off x="2213224" y="6336791"/>
            <a:ext cx="6321176" cy="430793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800" baseline="30000" dirty="0">
                <a:latin typeface="Century Gothic" pitchFamily="34" charset="0"/>
                <a:cs typeface="Leelawadee" pitchFamily="34" charset="-34"/>
              </a:rPr>
              <a:t>1</a:t>
            </a:r>
            <a:r>
              <a:rPr lang="en-US" sz="800" dirty="0">
                <a:latin typeface="Century Gothic" pitchFamily="34" charset="0"/>
                <a:cs typeface="Leelawadee" pitchFamily="34" charset="-34"/>
              </a:rPr>
              <a:t> Second induction for non-responders only at month 3; patients receiving second induction do not get treated at month 6</a:t>
            </a:r>
          </a:p>
          <a:p>
            <a:pPr algn="l"/>
            <a:r>
              <a:rPr lang="en-US" sz="800" baseline="30000" dirty="0">
                <a:latin typeface="Century Gothic" pitchFamily="34" charset="0"/>
                <a:cs typeface="Leelawadee" pitchFamily="34" charset="-34"/>
              </a:rPr>
              <a:t>2</a:t>
            </a:r>
            <a:r>
              <a:rPr lang="en-US" sz="800" dirty="0">
                <a:latin typeface="Century Gothic" pitchFamily="34" charset="0"/>
                <a:cs typeface="Leelawadee" pitchFamily="34" charset="-34"/>
              </a:rPr>
              <a:t> Maintenance course for complete responders starting at month 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DE7668-38D4-482F-87BA-77FE1A70BBC3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8458200" cy="2438400"/>
          </a:xfrm>
          <a:prstGeom prst="rect">
            <a:avLst/>
          </a:prstGeom>
        </p:spPr>
        <p:txBody>
          <a:bodyPr lIns="0" anchor="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N =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67, NMIBC CIS or CIS with Ta/T1, and Ta, or T1 </a:t>
            </a: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	   Trial Type: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Open label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Design: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Single-arm, intravesical administration of CG0070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Regimen: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Induction course = Weekly x 6 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(1x10</a:t>
            </a:r>
            <a:r>
              <a:rPr lang="en-US" sz="1400" baseline="30000" dirty="0">
                <a:latin typeface="Century Gothic" pitchFamily="34" charset="0"/>
                <a:cs typeface="Leelawadee" pitchFamily="34" charset="-34"/>
              </a:rPr>
              <a:t>12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 vp/mL)</a:t>
            </a:r>
          </a:p>
          <a:p>
            <a:pPr algn="l">
              <a:spcAft>
                <a:spcPts val="1200"/>
              </a:spcAft>
            </a:pPr>
            <a:r>
              <a:rPr lang="en-US" sz="1800" dirty="0">
                <a:latin typeface="Century Gothic" pitchFamily="34" charset="0"/>
                <a:cs typeface="Leelawadee" pitchFamily="34" charset="-34"/>
              </a:rPr>
              <a:t>Second induction course</a:t>
            </a:r>
            <a:r>
              <a:rPr lang="en-US" sz="1800" baseline="30000" dirty="0">
                <a:latin typeface="Century Gothic" pitchFamily="34" charset="0"/>
                <a:cs typeface="Leelawadee" pitchFamily="34" charset="-34"/>
              </a:rPr>
              <a:t>1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 = Weekly x 6 at month 3 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(1x10</a:t>
            </a:r>
            <a:r>
              <a:rPr lang="en-US" sz="1400" baseline="30000" dirty="0">
                <a:latin typeface="Century Gothic" pitchFamily="34" charset="0"/>
                <a:cs typeface="Leelawadee" pitchFamily="34" charset="-34"/>
              </a:rPr>
              <a:t>12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 vp/mL)</a:t>
            </a:r>
          </a:p>
          <a:p>
            <a:pPr algn="l">
              <a:spcAft>
                <a:spcPts val="1200"/>
              </a:spcAft>
            </a:pPr>
            <a:r>
              <a:rPr lang="en-US" sz="1800" dirty="0">
                <a:latin typeface="Century Gothic" pitchFamily="34" charset="0"/>
                <a:cs typeface="Leelawadee" pitchFamily="34" charset="-34"/>
              </a:rPr>
              <a:t>Maintenance courses</a:t>
            </a:r>
            <a:r>
              <a:rPr lang="en-US" sz="1800" baseline="30000" dirty="0">
                <a:latin typeface="Century Gothic" pitchFamily="34" charset="0"/>
                <a:cs typeface="Leelawadee" pitchFamily="34" charset="-34"/>
              </a:rPr>
              <a:t>2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 = Weekly x 6 at month 6 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(1x10</a:t>
            </a:r>
            <a:r>
              <a:rPr lang="en-US" sz="1400" baseline="30000" dirty="0">
                <a:latin typeface="Century Gothic" pitchFamily="34" charset="0"/>
                <a:cs typeface="Leelawadee" pitchFamily="34" charset="-34"/>
              </a:rPr>
              <a:t>12</a:t>
            </a:r>
            <a:r>
              <a:rPr lang="en-US" sz="1400" dirty="0">
                <a:latin typeface="Century Gothic" pitchFamily="34" charset="0"/>
                <a:cs typeface="Leelawadee" pitchFamily="34" charset="-34"/>
              </a:rPr>
              <a:t> vp/mL)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, every 6 months</a:t>
            </a:r>
          </a:p>
          <a:p>
            <a:pPr algn="l">
              <a:spcAft>
                <a:spcPts val="1200"/>
              </a:spcAft>
            </a:pPr>
            <a:r>
              <a:rPr lang="en-US" sz="1800" b="1" dirty="0">
                <a:latin typeface="Century Gothic" pitchFamily="34" charset="0"/>
                <a:cs typeface="Leelawadee" pitchFamily="34" charset="-34"/>
              </a:rPr>
              <a:t>Primary Endpoint: </a:t>
            </a:r>
            <a:r>
              <a:rPr lang="en-US" sz="1800" dirty="0">
                <a:latin typeface="Century Gothic" pitchFamily="34" charset="0"/>
                <a:cs typeface="Leelawadee" pitchFamily="34" charset="-34"/>
              </a:rPr>
              <a:t>Durable Complete Response (CR) at 12 months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08979" y="4267200"/>
          <a:ext cx="8503920" cy="19943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Induction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Induction 2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ahoma" pitchFamily="34" charset="0"/>
                          <a:cs typeface="Leelawadee" pitchFamily="34" charset="-34"/>
                        </a:rPr>
                        <a:t>Maintenance / Follow-Up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small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Tahoma" pitchFamily="34" charset="0"/>
                        <a:cs typeface="Leelawadee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Month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Instillation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1 2 3 4 5 6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1 2 3 4 5 6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1 2 3 4 5 6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1 2 3 4 5 6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1 2 3 4 5 6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E3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Screening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 Biopsy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Only Non-responders</a:t>
                      </a: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Mandatory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 Biopsy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Primary Endpoint</a:t>
                      </a: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Leelawadee" pitchFamily="34" charset="-34"/>
                        </a:rPr>
                        <a:t>Last Course</a:t>
                      </a: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Leelawadee" pitchFamily="34" charset="-34"/>
                      </a:endParaRPr>
                    </a:p>
                  </a:txBody>
                  <a:tcPr marL="68580" marR="685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 Placeholder 2"/>
          <p:cNvSpPr txBox="1">
            <a:spLocks/>
          </p:cNvSpPr>
          <p:nvPr/>
        </p:nvSpPr>
        <p:spPr>
          <a:xfrm>
            <a:off x="2651760" y="3642360"/>
            <a:ext cx="3840480" cy="548640"/>
          </a:xfrm>
          <a:prstGeom prst="rect">
            <a:avLst/>
          </a:prstGeom>
        </p:spPr>
        <p:txBody>
          <a:bodyPr anchor="b"/>
          <a:lstStyle>
            <a:lvl1pPr marL="27432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1pPr>
            <a:lvl2pPr marL="54864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2pPr>
            <a:lvl3pPr marL="822960" indent="-27432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FCFCC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ea typeface="ＭＳ Ｐゴシック" pitchFamily="-97" charset="-128"/>
                <a:cs typeface="Leelawadee" pitchFamily="34" charset="-34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Study Administration Schedule: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27125" y="4996180"/>
            <a:ext cx="420688" cy="640080"/>
            <a:chOff x="1127125" y="4996180"/>
            <a:chExt cx="420688" cy="64008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22697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5933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15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090737" y="4996180"/>
            <a:ext cx="420688" cy="640080"/>
            <a:chOff x="1127125" y="4996180"/>
            <a:chExt cx="420688" cy="640080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22697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05933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14315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chemeClr val="bg1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48000" y="4996180"/>
            <a:ext cx="420688" cy="640080"/>
            <a:chOff x="1127125" y="4996180"/>
            <a:chExt cx="420688" cy="64008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2269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05933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4315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968083" y="4996180"/>
            <a:ext cx="420688" cy="640080"/>
            <a:chOff x="1127125" y="4996180"/>
            <a:chExt cx="420688" cy="640080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2269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05933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4315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889750" y="4996180"/>
            <a:ext cx="420688" cy="640080"/>
            <a:chOff x="1127125" y="4996180"/>
            <a:chExt cx="420688" cy="640080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8078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22697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97551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05933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14315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91699" y="5315426"/>
              <a:ext cx="640080" cy="1588"/>
            </a:xfrm>
            <a:prstGeom prst="line">
              <a:avLst/>
            </a:prstGeom>
            <a:ln>
              <a:solidFill>
                <a:srgbClr val="003F60"/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2773</Words>
  <Application>Microsoft Office PowerPoint</Application>
  <PresentationFormat>On-screen Show (4:3)</PresentationFormat>
  <Paragraphs>460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Garamond</vt:lpstr>
      <vt:lpstr>Leelawadee</vt:lpstr>
      <vt:lpstr>Symbol</vt:lpstr>
      <vt:lpstr>Times New Roman</vt:lpstr>
      <vt:lpstr>Wingdings</vt:lpstr>
      <vt:lpstr>Pitchbook</vt:lpstr>
      <vt:lpstr>PowerPoint Presentation</vt:lpstr>
      <vt:lpstr>Product Pipeline </vt:lpstr>
      <vt:lpstr>Sum 2020:  CG0070 for NMIBC unresponsive to BCG  </vt:lpstr>
      <vt:lpstr>CG0070: Cancer-selective Oncolytic Adenovirus Engineered to Preferentially Replicate in Tumor Cells</vt:lpstr>
      <vt:lpstr>Oncolytic Immunotherapy ”Two-pronged” Attack</vt:lpstr>
      <vt:lpstr>Prior Clinical Data</vt:lpstr>
      <vt:lpstr>Phase 1 Monotherapy Study for NMIBC (V0046) Anti-bladder Cancer Efficacy Achieved</vt:lpstr>
      <vt:lpstr>Phase 1 Monotherapy Study for NMIBC (V0046) Favorable Safety Profile Achieved</vt:lpstr>
      <vt:lpstr>Phase 2 Monotherapy Study for NMIBC (BOND2) Protocol Summary</vt:lpstr>
      <vt:lpstr>Phase 2 Monotherapy Study for NMIBC (BOND2) Positive 6- and 12-month Efficacy</vt:lpstr>
      <vt:lpstr>Phase 2 Monotherapy Study for NMIBC (BOND2) Time on Study, Dose Administered, Response</vt:lpstr>
      <vt:lpstr>Phase 2 Monotherapy Study for NMIBC (BOND2) Second Induction Improves Complete Response Conversion</vt:lpstr>
      <vt:lpstr>Phase 2 Monotherapy Study for NMIBC (BOND2) Favorable Safety Profile Similar to Phase 1 Study</vt:lpstr>
      <vt:lpstr>BOND 3 Clinical Trial</vt:lpstr>
      <vt:lpstr>FDA Approval Guidance for BCG Unresponsive NMIBC</vt:lpstr>
      <vt:lpstr>Phase 3 Monotherapy Study for NMIBC (BOND3) Registrational Study Design for BCG-Unresponsive Disease</vt:lpstr>
      <vt:lpstr>Phase 3 BOND3 key study endpoints</vt:lpstr>
      <vt:lpstr>Phase 3 BOND3 study endpoints</vt:lpstr>
      <vt:lpstr>Phase 3 BOND3 Key Entry Criteria </vt:lpstr>
      <vt:lpstr>Phase 3 BOND3 Study Eligibility</vt:lpstr>
      <vt:lpstr>Core 1</vt:lpstr>
      <vt:lpstr>Phase 2 Combination Rationale with Anti-PD1 Both Drugs Exhibit Strong Single-agent Activity in BCG-Unresponsive NMIBC</vt:lpstr>
      <vt:lpstr>CORE-001 Protocol Design</vt:lpstr>
      <vt:lpstr>Phase 2 CORE-001 study endpoints</vt:lpstr>
      <vt:lpstr>Phase 2 CORE-001 study endpoints</vt:lpstr>
      <vt:lpstr>Phase 2 CORE-001 Key Entry Criteria </vt:lpstr>
      <vt:lpstr>Phase 2 CORE-001 Study Eligibility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2008-11-14T19:32:44Z</cp:lastPrinted>
  <dcterms:created xsi:type="dcterms:W3CDTF">2009-03-10T02:30:59Z</dcterms:created>
  <dcterms:modified xsi:type="dcterms:W3CDTF">2020-01-10T00:48:46Z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12.0.4513</vt:lpwstr>
  </property>
  <property fmtid="{D5CDD505-2E9C-101B-9397-08002B2CF9AE}" pid="4" name="_TemplateID">
    <vt:lpwstr>TC101769281033</vt:lpwstr>
  </property>
</Properties>
</file>